
<file path=[Content_Types].xml><?xml version="1.0" encoding="utf-8"?>
<Types xmlns="http://schemas.openxmlformats.org/package/2006/content-types">
  <Default ContentType="image/jpeg" Extension="jpg"/>
  <Default ContentType="application/x-fontdata" Extension="fntdata"/>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Lst>
  <p:sldSz cy="10287000" cx="18288000"/>
  <p:notesSz cx="6858000" cy="9144000"/>
  <p:embeddedFontLst>
    <p:embeddedFont>
      <p:font typeface="Helvetica Neue"/>
      <p:regular r:id="rId39"/>
      <p:bold r:id="rId40"/>
      <p:italic r:id="rId41"/>
      <p:boldItalic r:id="rId42"/>
    </p:embeddedFont>
    <p:embeddedFont>
      <p:font typeface="Bricolage Grotesque"/>
      <p:regular r:id="rId43"/>
      <p:bold r:id="rId4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2880">
          <p15:clr>
            <a:srgbClr val="A4A3A4"/>
          </p15:clr>
        </p15:guide>
      </p15:sldGuideLst>
    </p:ext>
    <p:ext uri="GoogleSlidesCustomDataVersion2">
      <go:slidesCustomData xmlns:go="http://customooxmlschemas.google.com/" r:id="rId45" roundtripDataSignature="AMtx7mhyw69SDgM6ulOkhTaWaIjAqhAno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HelveticaNeue-bold.fntdata"/><Relationship Id="rId20" Type="http://schemas.openxmlformats.org/officeDocument/2006/relationships/slide" Target="slides/slide15.xml"/><Relationship Id="rId42" Type="http://schemas.openxmlformats.org/officeDocument/2006/relationships/font" Target="fonts/HelveticaNeue-boldItalic.fntdata"/><Relationship Id="rId41" Type="http://schemas.openxmlformats.org/officeDocument/2006/relationships/font" Target="fonts/HelveticaNeue-italic.fntdata"/><Relationship Id="rId22" Type="http://schemas.openxmlformats.org/officeDocument/2006/relationships/slide" Target="slides/slide17.xml"/><Relationship Id="rId44" Type="http://schemas.openxmlformats.org/officeDocument/2006/relationships/font" Target="fonts/BricolageGrotesque-bold.fntdata"/><Relationship Id="rId21" Type="http://schemas.openxmlformats.org/officeDocument/2006/relationships/slide" Target="slides/slide16.xml"/><Relationship Id="rId43" Type="http://schemas.openxmlformats.org/officeDocument/2006/relationships/font" Target="fonts/BricolageGrotesque-regular.fntdata"/><Relationship Id="rId24" Type="http://schemas.openxmlformats.org/officeDocument/2006/relationships/slide" Target="slides/slide19.xml"/><Relationship Id="rId23" Type="http://schemas.openxmlformats.org/officeDocument/2006/relationships/slide" Target="slides/slide18.xml"/><Relationship Id="rId45" Type="http://customschemas.google.com/relationships/presentationmetadata" Target="meta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slide" Target="slides/slide24.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11" Type="http://schemas.openxmlformats.org/officeDocument/2006/relationships/slide" Target="slides/slide6.xml"/><Relationship Id="rId33" Type="http://schemas.openxmlformats.org/officeDocument/2006/relationships/slide" Target="slides/slide28.xml"/><Relationship Id="rId10" Type="http://schemas.openxmlformats.org/officeDocument/2006/relationships/slide" Target="slides/slide5.xml"/><Relationship Id="rId32" Type="http://schemas.openxmlformats.org/officeDocument/2006/relationships/slide" Target="slides/slide27.xml"/><Relationship Id="rId13" Type="http://schemas.openxmlformats.org/officeDocument/2006/relationships/slide" Target="slides/slide8.xml"/><Relationship Id="rId35" Type="http://schemas.openxmlformats.org/officeDocument/2006/relationships/slide" Target="slides/slide30.xml"/><Relationship Id="rId12" Type="http://schemas.openxmlformats.org/officeDocument/2006/relationships/slide" Target="slides/slide7.xml"/><Relationship Id="rId34" Type="http://schemas.openxmlformats.org/officeDocument/2006/relationships/slide" Target="slides/slide29.xml"/><Relationship Id="rId15" Type="http://schemas.openxmlformats.org/officeDocument/2006/relationships/slide" Target="slides/slide10.xml"/><Relationship Id="rId37" Type="http://schemas.openxmlformats.org/officeDocument/2006/relationships/slide" Target="slides/slide32.xml"/><Relationship Id="rId14" Type="http://schemas.openxmlformats.org/officeDocument/2006/relationships/slide" Target="slides/slide9.xml"/><Relationship Id="rId36" Type="http://schemas.openxmlformats.org/officeDocument/2006/relationships/slide" Target="slides/slide31.xml"/><Relationship Id="rId17" Type="http://schemas.openxmlformats.org/officeDocument/2006/relationships/slide" Target="slides/slide12.xml"/><Relationship Id="rId39" Type="http://schemas.openxmlformats.org/officeDocument/2006/relationships/font" Target="fonts/HelveticaNeue-regular.fntdata"/><Relationship Id="rId16" Type="http://schemas.openxmlformats.org/officeDocument/2006/relationships/slide" Target="slides/slide11.xml"/><Relationship Id="rId38" Type="http://schemas.openxmlformats.org/officeDocument/2006/relationships/slide" Target="slides/slide33.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detecting-ai.com/" TargetMode="External"/><Relationship Id="rId3" Type="http://schemas.openxmlformats.org/officeDocument/2006/relationships/hyperlink" Target="https://www.originality.ai/" TargetMode="External"/><Relationship Id="rId4" Type="http://schemas.openxmlformats.org/officeDocument/2006/relationships/hyperlink" Target="https://thehive.ai/deepfake-detection" TargetMode="External"/><Relationship Id="rId5" Type="http://schemas.openxmlformats.org/officeDocument/2006/relationships/hyperlink" Target="https://thehive.ai/deepfake-detection" TargetMode="External"/><Relationship Id="rId6" Type="http://schemas.openxmlformats.org/officeDocument/2006/relationships/hyperlink" Target="https://www.sensity.ai/" TargetMode="External"/><Relationship Id="rId7" Type="http://schemas.openxmlformats.org/officeDocument/2006/relationships/hyperlink" Target="https://www.sensity.ai/" TargetMode="Externa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82" name="Google Shape;82;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5" name="Shape 265"/>
        <p:cNvGrpSpPr/>
        <p:nvPr/>
      </p:nvGrpSpPr>
      <p:grpSpPr>
        <a:xfrm>
          <a:off x="0" y="0"/>
          <a:ext cx="0" cy="0"/>
          <a:chOff x="0" y="0"/>
          <a:chExt cx="0" cy="0"/>
        </a:xfrm>
      </p:grpSpPr>
      <p:sp>
        <p:nvSpPr>
          <p:cNvPr id="266" name="Google Shape;266;p3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67" name="Google Shape;267;p3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Historical Context</a:t>
            </a:r>
            <a:r>
              <a:rPr b="0" i="0" lang="en-US" sz="1100" u="none" cap="none" strike="noStrike">
                <a:solidFill>
                  <a:srgbClr val="000000"/>
                </a:solidFill>
                <a:latin typeface="Arial"/>
                <a:ea typeface="Arial"/>
                <a:cs typeface="Arial"/>
                <a:sym typeface="Arial"/>
              </a:rPr>
              <a:t>: Disinformation is not a new phenomenon; it has been a feature of human communication since at least Roman times. </a:t>
            </a:r>
            <a:endParaRPr b="0" i="0" sz="900" u="none" cap="none" strike="noStrike">
              <a:solidFill>
                <a:srgbClr val="000000"/>
              </a:solidFill>
              <a:latin typeface="Arial"/>
              <a:ea typeface="Arial"/>
              <a:cs typeface="Arial"/>
              <a:sym typeface="Arial"/>
            </a:endParaRPr>
          </a:p>
          <a:p>
            <a:pPr indent="-298450" lvl="1" marL="9144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Ancient Rome</a:t>
            </a:r>
            <a:r>
              <a:rPr b="0" i="0" lang="en-US" sz="1100" u="none" cap="none" strike="noStrike">
                <a:solidFill>
                  <a:srgbClr val="000000"/>
                </a:solidFill>
                <a:latin typeface="Arial"/>
                <a:ea typeface="Arial"/>
                <a:cs typeface="Arial"/>
                <a:sym typeface="Arial"/>
              </a:rPr>
              <a:t>: Octavian waged a propaganda campaign against Antony using coins with "short, sharp slogans" to smear his reputation.</a:t>
            </a:r>
            <a:endParaRPr b="0" i="0" sz="900" u="none" cap="none" strike="noStrike">
              <a:solidFill>
                <a:srgbClr val="000000"/>
              </a:solidFill>
              <a:latin typeface="Arial"/>
              <a:ea typeface="Arial"/>
              <a:cs typeface="Arial"/>
              <a:sym typeface="Arial"/>
            </a:endParaRPr>
          </a:p>
          <a:p>
            <a:pPr indent="-298450" lvl="1" marL="9144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Printing Press Era</a:t>
            </a:r>
            <a:r>
              <a:rPr b="0" i="0" lang="en-US" sz="1100" u="none" cap="none" strike="noStrike">
                <a:solidFill>
                  <a:srgbClr val="000000"/>
                </a:solidFill>
                <a:latin typeface="Arial"/>
                <a:ea typeface="Arial"/>
                <a:cs typeface="Arial"/>
                <a:sym typeface="Arial"/>
              </a:rPr>
              <a:t>: The invention of the Gutenberg printing press dramatically amplified the dissemination of disinformation, leading to the first large-scale news hoax, 'The Great Moon Hoax' of 1835.</a:t>
            </a:r>
            <a:endParaRPr b="0" i="0" sz="900" u="none" cap="none" strike="noStrike">
              <a:solidFill>
                <a:srgbClr val="000000"/>
              </a:solidFill>
              <a:latin typeface="Arial"/>
              <a:ea typeface="Arial"/>
              <a:cs typeface="Arial"/>
              <a:sym typeface="Arial"/>
            </a:endParaRPr>
          </a:p>
          <a:p>
            <a:pPr indent="-298450" lvl="1" marL="9144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20th Century</a:t>
            </a:r>
            <a:r>
              <a:rPr b="0" i="0" lang="en-US" sz="1100" u="none" cap="none" strike="noStrike">
                <a:solidFill>
                  <a:srgbClr val="000000"/>
                </a:solidFill>
                <a:latin typeface="Arial"/>
                <a:ea typeface="Arial"/>
                <a:cs typeface="Arial"/>
                <a:sym typeface="Arial"/>
              </a:rPr>
              <a:t>: The advent of radio and television further developed one-to-many communications, and propaganda played crucial roles in World War I and II, demonizing enemies and appealing to nationalism.</a:t>
            </a:r>
            <a:endParaRPr b="0" i="0" sz="900" u="none" cap="none" strike="noStrike">
              <a:solidFill>
                <a:srgbClr val="000000"/>
              </a:solidFill>
              <a:latin typeface="Arial"/>
              <a:ea typeface="Arial"/>
              <a:cs typeface="Arial"/>
              <a:sym typeface="Arial"/>
            </a:endParaRPr>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Modern Dangers (Digital Age)</a:t>
            </a:r>
            <a:r>
              <a:rPr b="0" i="0" lang="en-US" sz="1100" u="none" cap="none" strike="noStrike">
                <a:solidFill>
                  <a:srgbClr val="000000"/>
                </a:solidFill>
                <a:latin typeface="Arial"/>
                <a:ea typeface="Arial"/>
                <a:cs typeface="Arial"/>
                <a:sym typeface="Arial"/>
              </a:rPr>
              <a:t>: The arrival of the internet and social media has </a:t>
            </a:r>
            <a:r>
              <a:rPr b="1" i="0" lang="en-US" sz="1100" u="none" cap="none" strike="noStrike">
                <a:solidFill>
                  <a:srgbClr val="000000"/>
                </a:solidFill>
                <a:latin typeface="Arial"/>
                <a:ea typeface="Arial"/>
                <a:cs typeface="Arial"/>
                <a:sym typeface="Arial"/>
              </a:rPr>
              <a:t>dramatically multiplied the risks and effectiveness of disinformation</a:t>
            </a:r>
            <a:r>
              <a:rPr b="0" i="0" lang="en-US" sz="1100" u="none" cap="none" strike="noStrike">
                <a:solidFill>
                  <a:srgbClr val="000000"/>
                </a:solidFill>
                <a:latin typeface="Arial"/>
                <a:ea typeface="Arial"/>
                <a:cs typeface="Arial"/>
                <a:sym typeface="Arial"/>
              </a:rPr>
              <a:t>. </a:t>
            </a:r>
            <a:endParaRPr b="0" i="0" sz="900" u="none" cap="none" strike="noStrike">
              <a:solidFill>
                <a:srgbClr val="000000"/>
              </a:solidFill>
              <a:latin typeface="Arial"/>
              <a:ea typeface="Arial"/>
              <a:cs typeface="Arial"/>
              <a:sym typeface="Arial"/>
            </a:endParaRPr>
          </a:p>
          <a:p>
            <a:pPr indent="-298450" lvl="1" marL="9144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Connectivity and Computing</a:t>
            </a:r>
            <a:r>
              <a:rPr b="0" i="0" lang="en-US" sz="1100" u="none" cap="none" strike="noStrike">
                <a:solidFill>
                  <a:srgbClr val="000000"/>
                </a:solidFill>
                <a:latin typeface="Arial"/>
                <a:ea typeface="Arial"/>
                <a:cs typeface="Arial"/>
                <a:sym typeface="Arial"/>
              </a:rPr>
              <a:t>: High internet and social media usage, combined with advancements in AI technologies, allow actors to cheaply create and launch disinformation at an unprecedented scale and speed.</a:t>
            </a:r>
            <a:endParaRPr b="0" i="0" sz="900" u="none" cap="none" strike="noStrike">
              <a:solidFill>
                <a:srgbClr val="000000"/>
              </a:solidFill>
              <a:latin typeface="Arial"/>
              <a:ea typeface="Arial"/>
              <a:cs typeface="Arial"/>
              <a:sym typeface="Arial"/>
            </a:endParaRPr>
          </a:p>
          <a:p>
            <a:pPr indent="-298450" lvl="1" marL="9144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Lack of Filters</a:t>
            </a:r>
            <a:r>
              <a:rPr b="0" i="0" lang="en-US" sz="1100" u="none" cap="none" strike="noStrike">
                <a:solidFill>
                  <a:srgbClr val="000000"/>
                </a:solidFill>
                <a:latin typeface="Arial"/>
                <a:ea typeface="Arial"/>
                <a:cs typeface="Arial"/>
                <a:sym typeface="Arial"/>
              </a:rPr>
              <a:t>: Unlike during the Cold War, there are currently few effective filters to stop disinformation from reaching users through the internet and social media.</a:t>
            </a:r>
            <a:endParaRPr b="0" i="0" sz="900" u="none" cap="none" strike="noStrike">
              <a:solidFill>
                <a:srgbClr val="000000"/>
              </a:solidFill>
              <a:latin typeface="Arial"/>
              <a:ea typeface="Arial"/>
              <a:cs typeface="Arial"/>
              <a:sym typeface="Arial"/>
            </a:endParaRPr>
          </a:p>
          <a:p>
            <a:pPr indent="-298450" lvl="1" marL="9144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Erosion of Trust</a:t>
            </a:r>
            <a:r>
              <a:rPr b="0" i="0" lang="en-US" sz="1100" u="none" cap="none" strike="noStrike">
                <a:solidFill>
                  <a:srgbClr val="000000"/>
                </a:solidFill>
                <a:latin typeface="Arial"/>
                <a:ea typeface="Arial"/>
                <a:cs typeface="Arial"/>
                <a:sym typeface="Arial"/>
              </a:rPr>
              <a:t>: The sheer volume of information and repeated exposure to falsehoods can erode public trust in all sources, including legitimate news and democratic institutions.</a:t>
            </a:r>
            <a:endParaRPr b="0" i="0" sz="900" u="none" cap="none" strike="noStrike">
              <a:solidFill>
                <a:srgbClr val="000000"/>
              </a:solidFill>
              <a:latin typeface="Arial"/>
              <a:ea typeface="Arial"/>
              <a:cs typeface="Arial"/>
              <a:sym typeface="Arial"/>
            </a:endParaRPr>
          </a:p>
          <a:p>
            <a:pPr indent="-298450" lvl="1" marL="9144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Challenges for Detection</a:t>
            </a:r>
            <a:r>
              <a:rPr b="0" i="0" lang="en-US" sz="1100" u="none" cap="none" strike="noStrike">
                <a:solidFill>
                  <a:srgbClr val="000000"/>
                </a:solidFill>
                <a:latin typeface="Arial"/>
                <a:ea typeface="Arial"/>
                <a:cs typeface="Arial"/>
                <a:sym typeface="Arial"/>
              </a:rPr>
              <a:t>: Disinformation is intentionally crafted to be difficult to detect, and its spread on social media generates large, incomplete, unstructured, and noisy data, making traditional detection algorithms ineffective. Anonymity also complicates tracing the origin and holding perpetrators accountable.</a:t>
            </a:r>
            <a:endParaRPr b="0" i="0" sz="9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Overall, disinformation leverages human psychology and technological advancements to spread intentionally false narratives, posing significant threats to informed public discourse, democratic processes, and societal trust. </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Technology and Artificial Intelligence (AI) play a multifaceted and increasingly critical role in both the </a:t>
            </a:r>
            <a:r>
              <a:rPr b="1" i="0" lang="en-US" sz="1100" u="none" cap="none" strike="noStrike">
                <a:solidFill>
                  <a:srgbClr val="000000"/>
                </a:solidFill>
                <a:latin typeface="Arial"/>
                <a:ea typeface="Arial"/>
                <a:cs typeface="Arial"/>
                <a:sym typeface="Arial"/>
              </a:rPr>
              <a:t>dissemination</a:t>
            </a:r>
            <a:r>
              <a:rPr b="0" i="0" lang="en-US" sz="1100" u="none" cap="none" strike="noStrike">
                <a:solidFill>
                  <a:srgbClr val="000000"/>
                </a:solidFill>
                <a:latin typeface="Arial"/>
                <a:ea typeface="Arial"/>
                <a:cs typeface="Arial"/>
                <a:sym typeface="Arial"/>
              </a:rPr>
              <a:t> and </a:t>
            </a:r>
            <a:r>
              <a:rPr b="1" i="0" lang="en-US" sz="1100" u="none" cap="none" strike="noStrike">
                <a:solidFill>
                  <a:srgbClr val="000000"/>
                </a:solidFill>
                <a:latin typeface="Arial"/>
                <a:ea typeface="Arial"/>
                <a:cs typeface="Arial"/>
                <a:sym typeface="Arial"/>
              </a:rPr>
              <a:t>detection</a:t>
            </a:r>
            <a:r>
              <a:rPr b="0" i="0" lang="en-US" sz="1100" u="none" cap="none" strike="noStrike">
                <a:solidFill>
                  <a:srgbClr val="000000"/>
                </a:solidFill>
                <a:latin typeface="Arial"/>
                <a:ea typeface="Arial"/>
                <a:cs typeface="Arial"/>
                <a:sym typeface="Arial"/>
              </a:rPr>
              <a:t> of disinformation.</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2" name="Shape 282"/>
        <p:cNvGrpSpPr/>
        <p:nvPr/>
      </p:nvGrpSpPr>
      <p:grpSpPr>
        <a:xfrm>
          <a:off x="0" y="0"/>
          <a:ext cx="0" cy="0"/>
          <a:chOff x="0" y="0"/>
          <a:chExt cx="0" cy="0"/>
        </a:xfrm>
      </p:grpSpPr>
      <p:sp>
        <p:nvSpPr>
          <p:cNvPr id="283" name="Google Shape;283;p3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84" name="Google Shape;284;p3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b="0" i="0" lang="en-US" sz="1100" u="none" cap="none" strike="noStrike">
                <a:solidFill>
                  <a:srgbClr val="000000"/>
                </a:solidFill>
                <a:latin typeface="Arial"/>
                <a:ea typeface="Arial"/>
                <a:cs typeface="Arial"/>
                <a:sym typeface="Arial"/>
              </a:rPr>
              <a:t>Technology and AI don’t just help stop fake information—they also make it easier for disinformation (false or misleading information) to spread quickly and widely. Here’s how:</a:t>
            </a:r>
            <a:endParaRPr b="0"/>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Speed and Scale of Dissemination: </a:t>
            </a:r>
            <a:r>
              <a:rPr b="0" i="0" lang="en-US" sz="1100" u="none" cap="none" strike="noStrike">
                <a:solidFill>
                  <a:srgbClr val="000000"/>
                </a:solidFill>
                <a:latin typeface="Arial"/>
                <a:ea typeface="Arial"/>
                <a:cs typeface="Arial"/>
                <a:sym typeface="Arial"/>
              </a:rPr>
              <a:t>Fake news can now spread fast and far online—especially on social media—much faster than in traditional newspapers or TV. It can go viral in minutes with no one checking if it’s true.</a:t>
            </a:r>
            <a:endParaRPr/>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Algorithmic Amplification: </a:t>
            </a:r>
            <a:r>
              <a:rPr b="0" i="0" lang="en-US" sz="1100" u="none" cap="none" strike="noStrike">
                <a:solidFill>
                  <a:srgbClr val="000000"/>
                </a:solidFill>
                <a:latin typeface="Arial"/>
                <a:ea typeface="Arial"/>
                <a:cs typeface="Arial"/>
                <a:sym typeface="Arial"/>
              </a:rPr>
              <a:t>Social media sites use algorithms to decide what you see. These algorithms often boost emotional or shocking content, even if it’s false. This can create “echo chambers”—spaces where people mostly see opinions they already agree with, making it harder to spot disinformation.</a:t>
            </a:r>
            <a:endParaRPr/>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Hyper-Realism and Synthetic Media (Deepfakes):</a:t>
            </a:r>
            <a:r>
              <a:rPr b="0" i="0" lang="en-US" sz="1100" u="none" cap="none" strike="noStrike">
                <a:solidFill>
                  <a:srgbClr val="000000"/>
                </a:solidFill>
                <a:latin typeface="Arial"/>
                <a:ea typeface="Arial"/>
                <a:cs typeface="Arial"/>
                <a:sym typeface="Arial"/>
              </a:rPr>
              <a:t> AI can now create real-looking fake videos, images, or audio—these are called deepfakes. For example, someone could make a fake video of a person saying something they never said. This makes it hard to tell what’s real and what’s not. Some people even use the idea of deepfakes to claim real videos are fake—this is called the “liar’s dividend.”</a:t>
            </a:r>
            <a:endParaRPr/>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Personalisation and Hyper-Targeting:</a:t>
            </a:r>
            <a:r>
              <a:rPr b="0" i="0" lang="en-US" sz="1100" u="none" cap="none" strike="noStrike">
                <a:solidFill>
                  <a:srgbClr val="000000"/>
                </a:solidFill>
                <a:latin typeface="Arial"/>
                <a:ea typeface="Arial"/>
                <a:cs typeface="Arial"/>
                <a:sym typeface="Arial"/>
              </a:rPr>
              <a:t> With all the data people share online, AI can target people with specific messages that match their beliefs or fears. This hyper-targeting makes disinformation feel more convincing and harder to ignore.</a:t>
            </a:r>
            <a:endParaRPr/>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Anonymity and Low Cost: </a:t>
            </a:r>
            <a:r>
              <a:rPr b="0" i="0" lang="en-US" sz="1100" u="none" cap="none" strike="noStrike">
                <a:solidFill>
                  <a:srgbClr val="000000"/>
                </a:solidFill>
                <a:latin typeface="Arial"/>
                <a:ea typeface="Arial"/>
                <a:cs typeface="Arial"/>
                <a:sym typeface="Arial"/>
              </a:rPr>
              <a:t>It’s cheap and easy to spread lies anonymously online. Bad actors don’t need much money or effort to start a disinformation campaign, and they can hide their identity easily.</a:t>
            </a:r>
            <a:endParaRPr/>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Troll Farms and Computational Propaganda: </a:t>
            </a:r>
            <a:r>
              <a:rPr b="0" i="0" lang="en-US" sz="1100" u="none" cap="none" strike="noStrike">
                <a:solidFill>
                  <a:srgbClr val="000000"/>
                </a:solidFill>
                <a:latin typeface="Arial"/>
                <a:ea typeface="Arial"/>
                <a:cs typeface="Arial"/>
                <a:sym typeface="Arial"/>
              </a:rPr>
              <a:t>Some groups—called troll farms—use fake accounts (sock puppets) and automated bots to post the same messages again and again. This can manipulate public opinion and pretend there’s a big crowd supporting an idea. When these fake campaigns pretend to be real grassroots movements, it’s called astroturfing.</a:t>
            </a:r>
            <a:endParaRPr/>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Exploiting Online Advertising Technologies:</a:t>
            </a:r>
            <a:r>
              <a:rPr b="0" i="0" lang="en-US" sz="1100" u="none" cap="none" strike="noStrike">
                <a:solidFill>
                  <a:srgbClr val="000000"/>
                </a:solidFill>
                <a:latin typeface="Arial"/>
                <a:ea typeface="Arial"/>
                <a:cs typeface="Arial"/>
                <a:sym typeface="Arial"/>
              </a:rPr>
              <a:t> Fake news websites can make money through ads. So there’s a financial reason for people to create and share disinformation—the more people click, the more money they make.</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9" name="Shape 299"/>
        <p:cNvGrpSpPr/>
        <p:nvPr/>
      </p:nvGrpSpPr>
      <p:grpSpPr>
        <a:xfrm>
          <a:off x="0" y="0"/>
          <a:ext cx="0" cy="0"/>
          <a:chOff x="0" y="0"/>
          <a:chExt cx="0" cy="0"/>
        </a:xfrm>
      </p:grpSpPr>
      <p:sp>
        <p:nvSpPr>
          <p:cNvPr id="300" name="Google Shape;300;p3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01" name="Google Shape;301;p3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Given the escalating threat, digital technologies and AI are also being developed and deployed to </a:t>
            </a:r>
            <a:r>
              <a:rPr b="1" i="0" lang="en-US" sz="1100" u="none" cap="none" strike="noStrike">
                <a:solidFill>
                  <a:srgbClr val="000000"/>
                </a:solidFill>
                <a:latin typeface="Arial"/>
                <a:ea typeface="Arial"/>
                <a:cs typeface="Arial"/>
                <a:sym typeface="Arial"/>
              </a:rPr>
              <a:t>detect and prevent the spread of disinformation</a:t>
            </a:r>
            <a:r>
              <a:rPr b="0" i="0" lang="en-US" sz="1100" u="none" cap="none" strike="noStrike">
                <a:solidFill>
                  <a:srgbClr val="000000"/>
                </a:solidFill>
                <a:latin typeface="Arial"/>
                <a:ea typeface="Arial"/>
                <a:cs typeface="Arial"/>
                <a:sym typeface="Arial"/>
              </a:rPr>
              <a:t>.</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Technology and artificial intelligence (AI) are being used to help spot and stop fake news and false information online:</a:t>
            </a:r>
            <a:endParaRPr b="0"/>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Smart Programs Read Content:</a:t>
            </a:r>
            <a:r>
              <a:rPr b="0" i="0" lang="en-US" sz="1100" u="none" cap="none" strike="noStrike">
                <a:solidFill>
                  <a:srgbClr val="000000"/>
                </a:solidFill>
                <a:latin typeface="Arial"/>
                <a:ea typeface="Arial"/>
                <a:cs typeface="Arial"/>
                <a:sym typeface="Arial"/>
              </a:rPr>
              <a:t> Computers can now read and understand language. They look for clues in stories that might mean the information is false.</a:t>
            </a:r>
            <a:endParaRPr/>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Learning from Examples:</a:t>
            </a:r>
            <a:r>
              <a:rPr b="0" i="0" lang="en-US" sz="1100" u="none" cap="none" strike="noStrike">
                <a:solidFill>
                  <a:srgbClr val="000000"/>
                </a:solidFill>
                <a:latin typeface="Arial"/>
                <a:ea typeface="Arial"/>
                <a:cs typeface="Arial"/>
                <a:sym typeface="Arial"/>
              </a:rPr>
              <a:t> These tools get better by looking at lots of examples of real and fake news. Over time, they learn how to tell the difference.</a:t>
            </a:r>
            <a:endParaRPr/>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Instant Warnings:</a:t>
            </a:r>
            <a:r>
              <a:rPr b="0" i="0" lang="en-US" sz="1100" u="none" cap="none" strike="noStrike">
                <a:solidFill>
                  <a:srgbClr val="000000"/>
                </a:solidFill>
                <a:latin typeface="Arial"/>
                <a:ea typeface="Arial"/>
                <a:cs typeface="Arial"/>
                <a:sym typeface="Arial"/>
              </a:rPr>
              <a:t> Some tools work in real time, giving alerts or showing warning labels when something seems suspicious.</a:t>
            </a:r>
            <a:endParaRPr/>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Checking Where Content Came From:</a:t>
            </a:r>
            <a:r>
              <a:rPr b="0" i="0" lang="en-US" sz="1100" u="none" cap="none" strike="noStrike">
                <a:solidFill>
                  <a:srgbClr val="000000"/>
                </a:solidFill>
                <a:latin typeface="Arial"/>
                <a:ea typeface="Arial"/>
                <a:cs typeface="Arial"/>
                <a:sym typeface="Arial"/>
              </a:rPr>
              <a:t> Tools can now check the original source of a photo, video, or article. This helps make sure it hasn’t been changed or faked.</a:t>
            </a:r>
            <a:endParaRPr/>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Looking at Details:</a:t>
            </a:r>
            <a:r>
              <a:rPr b="0" i="0" lang="en-US" sz="1100" u="none" cap="none" strike="noStrike">
                <a:solidFill>
                  <a:srgbClr val="000000"/>
                </a:solidFill>
                <a:latin typeface="Arial"/>
                <a:ea typeface="Arial"/>
                <a:cs typeface="Arial"/>
                <a:sym typeface="Arial"/>
              </a:rPr>
              <a:t> AI can examine tiny errors in images or videos, or even check behind-the-scenes information (like when or where it was made) to see if something’s off.</a:t>
            </a:r>
            <a:endParaRPr/>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Helping Platforms Respond:</a:t>
            </a:r>
            <a:r>
              <a:rPr b="0" i="0" lang="en-US" sz="1100" u="none" cap="none" strike="noStrike">
                <a:solidFill>
                  <a:srgbClr val="000000"/>
                </a:solidFill>
                <a:latin typeface="Arial"/>
                <a:ea typeface="Arial"/>
                <a:cs typeface="Arial"/>
                <a:sym typeface="Arial"/>
              </a:rPr>
              <a:t> Social media sites use these tools to hide false content, remove ads from fake stories, or show fact-check labels.</a:t>
            </a:r>
            <a:endParaRPr/>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Tools for Users:</a:t>
            </a:r>
            <a:r>
              <a:rPr b="0" i="0" lang="en-US" sz="1100" u="none" cap="none" strike="noStrike">
                <a:solidFill>
                  <a:srgbClr val="000000"/>
                </a:solidFill>
                <a:latin typeface="Arial"/>
                <a:ea typeface="Arial"/>
                <a:cs typeface="Arial"/>
                <a:sym typeface="Arial"/>
              </a:rPr>
              <a:t> There are simple tools for teachers, students, and parents to help check if something is real—right in your web browser!</a:t>
            </a:r>
            <a:endParaRPr/>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Spotting Bots:</a:t>
            </a:r>
            <a:r>
              <a:rPr b="0" i="0" lang="en-US" sz="1100" u="none" cap="none" strike="noStrike">
                <a:solidFill>
                  <a:srgbClr val="000000"/>
                </a:solidFill>
                <a:latin typeface="Arial"/>
                <a:ea typeface="Arial"/>
                <a:cs typeface="Arial"/>
                <a:sym typeface="Arial"/>
              </a:rPr>
              <a:t> AI can find fake accounts that try to spread lies by copying and repeating messages.</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In short, while technology can be used to spread fake stuff, it’s also being used to fight back and keep people informed—especially when combined with good teaching and media skills.</a:t>
            </a:r>
            <a:endParaRPr b="0"/>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6" name="Shape 316"/>
        <p:cNvGrpSpPr/>
        <p:nvPr/>
      </p:nvGrpSpPr>
      <p:grpSpPr>
        <a:xfrm>
          <a:off x="0" y="0"/>
          <a:ext cx="0" cy="0"/>
          <a:chOff x="0" y="0"/>
          <a:chExt cx="0" cy="0"/>
        </a:xfrm>
      </p:grpSpPr>
      <p:sp>
        <p:nvSpPr>
          <p:cNvPr id="317" name="Google Shape;317;p3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18" name="Google Shape;318;p3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b="1" i="0" lang="en-US" sz="1100" u="sng" cap="none" strike="noStrike">
                <a:solidFill>
                  <a:srgbClr val="000000"/>
                </a:solidFill>
                <a:latin typeface="Arial"/>
                <a:ea typeface="Arial"/>
                <a:cs typeface="Arial"/>
                <a:sym typeface="Arial"/>
                <a:hlinkClick r:id="rId2">
                  <a:extLst>
                    <a:ext uri="{A12FA001-AC4F-418D-AE19-62706E023703}">
                      <ahyp:hlinkClr val="tx"/>
                    </a:ext>
                  </a:extLst>
                </a:hlinkClick>
              </a:rPr>
              <a:t>Detecting-AI.com</a:t>
            </a:r>
            <a:r>
              <a:rPr b="0" i="0" lang="en-US" sz="1100" u="none" cap="none" strike="noStrike">
                <a:solidFill>
                  <a:srgbClr val="000000"/>
                </a:solidFill>
                <a:latin typeface="Arial"/>
                <a:ea typeface="Arial"/>
                <a:cs typeface="Arial"/>
                <a:sym typeface="Arial"/>
              </a:rPr>
              <a:t>: A free online tool that uses multiple algorithms to detect whether a piece of writing was generated by AI (e.g., ChatGPT or other models). Version 2 offers improved accuracy, but is still not perfect!</a:t>
            </a:r>
            <a:endParaRPr/>
          </a:p>
          <a:p>
            <a:pPr indent="-298450" lvl="0" marL="457200" rtl="0" algn="l">
              <a:lnSpc>
                <a:spcPct val="100000"/>
              </a:lnSpc>
              <a:spcBef>
                <a:spcPts val="0"/>
              </a:spcBef>
              <a:spcAft>
                <a:spcPts val="0"/>
              </a:spcAft>
              <a:buSzPts val="1100"/>
              <a:buChar char="●"/>
            </a:pPr>
            <a:r>
              <a:rPr b="1" i="0" lang="en-US" sz="1100" u="sng" cap="none" strike="noStrike">
                <a:solidFill>
                  <a:srgbClr val="000000"/>
                </a:solidFill>
                <a:latin typeface="Arial"/>
                <a:ea typeface="Arial"/>
                <a:cs typeface="Arial"/>
                <a:sym typeface="Arial"/>
                <a:hlinkClick r:id="rId3">
                  <a:extLst>
                    <a:ext uri="{A12FA001-AC4F-418D-AE19-62706E023703}">
                      <ahyp:hlinkClr val="tx"/>
                    </a:ext>
                  </a:extLst>
                </a:hlinkClick>
              </a:rPr>
              <a:t>Originality.AI</a:t>
            </a:r>
            <a:r>
              <a:rPr b="0" i="0" lang="en-US" sz="1100" u="none" cap="none" strike="noStrike">
                <a:solidFill>
                  <a:srgbClr val="000000"/>
                </a:solidFill>
                <a:latin typeface="Arial"/>
                <a:ea typeface="Arial"/>
                <a:cs typeface="Arial"/>
                <a:sym typeface="Arial"/>
              </a:rPr>
              <a:t>: A professional-grade AI detector used by educators and content creators. It checks for both </a:t>
            </a:r>
            <a:r>
              <a:rPr b="1" i="0" lang="en-US" sz="1100" u="none" cap="none" strike="noStrike">
                <a:solidFill>
                  <a:srgbClr val="000000"/>
                </a:solidFill>
                <a:latin typeface="Arial"/>
                <a:ea typeface="Arial"/>
                <a:cs typeface="Arial"/>
                <a:sym typeface="Arial"/>
              </a:rPr>
              <a:t>AI-generated content</a:t>
            </a:r>
            <a:r>
              <a:rPr b="0" i="0" lang="en-US" sz="1100" u="none" cap="none" strike="noStrike">
                <a:solidFill>
                  <a:srgbClr val="000000"/>
                </a:solidFill>
                <a:latin typeface="Arial"/>
                <a:ea typeface="Arial"/>
                <a:cs typeface="Arial"/>
                <a:sym typeface="Arial"/>
              </a:rPr>
              <a:t> and </a:t>
            </a:r>
            <a:r>
              <a:rPr b="1" i="0" lang="en-US" sz="1100" u="none" cap="none" strike="noStrike">
                <a:solidFill>
                  <a:srgbClr val="000000"/>
                </a:solidFill>
                <a:latin typeface="Arial"/>
                <a:ea typeface="Arial"/>
                <a:cs typeface="Arial"/>
                <a:sym typeface="Arial"/>
              </a:rPr>
              <a:t>plagiarism</a:t>
            </a:r>
            <a:r>
              <a:rPr b="0" i="0" lang="en-US" sz="1100" u="none" cap="none" strike="noStrike">
                <a:solidFill>
                  <a:srgbClr val="000000"/>
                </a:solidFill>
                <a:latin typeface="Arial"/>
                <a:ea typeface="Arial"/>
                <a:cs typeface="Arial"/>
                <a:sym typeface="Arial"/>
              </a:rPr>
              <a:t>. Paid plans available, often used in academic or publishing.</a:t>
            </a:r>
            <a:endParaRPr/>
          </a:p>
          <a:p>
            <a:pPr indent="-298450" lvl="0" marL="457200" rtl="0" algn="l">
              <a:lnSpc>
                <a:spcPct val="100000"/>
              </a:lnSpc>
              <a:spcBef>
                <a:spcPts val="0"/>
              </a:spcBef>
              <a:spcAft>
                <a:spcPts val="0"/>
              </a:spcAft>
              <a:buSzPts val="1100"/>
              <a:buChar char="●"/>
            </a:pPr>
            <a:r>
              <a:rPr b="0" i="0" lang="en-US" sz="1100" u="sng" cap="none" strike="noStrike">
                <a:solidFill>
                  <a:srgbClr val="000000"/>
                </a:solidFill>
                <a:latin typeface="Arial"/>
                <a:ea typeface="Arial"/>
                <a:cs typeface="Arial"/>
                <a:sym typeface="Arial"/>
                <a:hlinkClick r:id="rId4">
                  <a:extLst>
                    <a:ext uri="{A12FA001-AC4F-418D-AE19-62706E023703}">
                      <ahyp:hlinkClr val="tx"/>
                    </a:ext>
                  </a:extLst>
                </a:hlinkClick>
              </a:rPr>
              <a:t> </a:t>
            </a:r>
            <a:r>
              <a:rPr b="1" i="0" lang="en-US" sz="1100" u="sng" cap="none" strike="noStrike">
                <a:solidFill>
                  <a:srgbClr val="000000"/>
                </a:solidFill>
                <a:latin typeface="Arial"/>
                <a:ea typeface="Arial"/>
                <a:cs typeface="Arial"/>
                <a:sym typeface="Arial"/>
                <a:hlinkClick r:id="rId5">
                  <a:extLst>
                    <a:ext uri="{A12FA001-AC4F-418D-AE19-62706E023703}">
                      <ahyp:hlinkClr val="tx"/>
                    </a:ext>
                  </a:extLst>
                </a:hlinkClick>
              </a:rPr>
              <a:t>Hive AI – Deepfake Detection</a:t>
            </a:r>
            <a:r>
              <a:rPr b="0" i="0" lang="en-US" sz="1100" u="none" cap="none" strike="noStrike">
                <a:solidFill>
                  <a:srgbClr val="000000"/>
                </a:solidFill>
                <a:latin typeface="Arial"/>
                <a:ea typeface="Arial"/>
                <a:cs typeface="Arial"/>
                <a:sym typeface="Arial"/>
              </a:rPr>
              <a:t>: A powerful tool used by media and content platforms to identify </a:t>
            </a:r>
            <a:r>
              <a:rPr b="1" i="0" lang="en-US" sz="1100" u="none" cap="none" strike="noStrike">
                <a:solidFill>
                  <a:srgbClr val="000000"/>
                </a:solidFill>
                <a:latin typeface="Arial"/>
                <a:ea typeface="Arial"/>
                <a:cs typeface="Arial"/>
                <a:sym typeface="Arial"/>
              </a:rPr>
              <a:t>deepfake videos and manipulated media</a:t>
            </a:r>
            <a:r>
              <a:rPr b="0" i="0" lang="en-US" sz="1100" u="none" cap="none" strike="noStrike">
                <a:solidFill>
                  <a:srgbClr val="000000"/>
                </a:solidFill>
                <a:latin typeface="Arial"/>
                <a:ea typeface="Arial"/>
                <a:cs typeface="Arial"/>
                <a:sym typeface="Arial"/>
              </a:rPr>
              <a:t>. Hive AI uses computer vision to flag suspicious content in real time.</a:t>
            </a:r>
            <a:endParaRPr/>
          </a:p>
          <a:p>
            <a:pPr indent="-298450" lvl="0" marL="457200" rtl="0" algn="l">
              <a:lnSpc>
                <a:spcPct val="100000"/>
              </a:lnSpc>
              <a:spcBef>
                <a:spcPts val="0"/>
              </a:spcBef>
              <a:spcAft>
                <a:spcPts val="0"/>
              </a:spcAft>
              <a:buSzPts val="1100"/>
              <a:buChar char="●"/>
            </a:pPr>
            <a:r>
              <a:rPr b="0" i="0" lang="en-US" sz="1100" u="sng" cap="none" strike="noStrike">
                <a:solidFill>
                  <a:srgbClr val="000000"/>
                </a:solidFill>
                <a:latin typeface="Arial"/>
                <a:ea typeface="Arial"/>
                <a:cs typeface="Arial"/>
                <a:sym typeface="Arial"/>
                <a:hlinkClick r:id="rId6">
                  <a:extLst>
                    <a:ext uri="{A12FA001-AC4F-418D-AE19-62706E023703}">
                      <ahyp:hlinkClr val="tx"/>
                    </a:ext>
                  </a:extLst>
                </a:hlinkClick>
              </a:rPr>
              <a:t> </a:t>
            </a:r>
            <a:r>
              <a:rPr b="1" i="0" lang="en-US" sz="1100" u="sng" cap="none" strike="noStrike">
                <a:solidFill>
                  <a:srgbClr val="000000"/>
                </a:solidFill>
                <a:latin typeface="Arial"/>
                <a:ea typeface="Arial"/>
                <a:cs typeface="Arial"/>
                <a:sym typeface="Arial"/>
                <a:hlinkClick r:id="rId7">
                  <a:extLst>
                    <a:ext uri="{A12FA001-AC4F-418D-AE19-62706E023703}">
                      <ahyp:hlinkClr val="tx"/>
                    </a:ext>
                  </a:extLst>
                </a:hlinkClick>
              </a:rPr>
              <a:t>Sensity AI</a:t>
            </a:r>
            <a:r>
              <a:rPr b="0" i="0" lang="en-US" sz="1100" u="none" cap="none" strike="noStrike">
                <a:solidFill>
                  <a:srgbClr val="000000"/>
                </a:solidFill>
                <a:latin typeface="Arial"/>
                <a:ea typeface="Arial"/>
                <a:cs typeface="Arial"/>
                <a:sym typeface="Arial"/>
              </a:rPr>
              <a:t>: Specializes in detecting </a:t>
            </a:r>
            <a:r>
              <a:rPr b="1" i="0" lang="en-US" sz="1100" u="none" cap="none" strike="noStrike">
                <a:solidFill>
                  <a:srgbClr val="000000"/>
                </a:solidFill>
                <a:latin typeface="Arial"/>
                <a:ea typeface="Arial"/>
                <a:cs typeface="Arial"/>
                <a:sym typeface="Arial"/>
              </a:rPr>
              <a:t>synthetic media</a:t>
            </a:r>
            <a:r>
              <a:rPr b="0" i="0" lang="en-US" sz="1100" u="none" cap="none" strike="noStrike">
                <a:solidFill>
                  <a:srgbClr val="000000"/>
                </a:solidFill>
                <a:latin typeface="Arial"/>
                <a:ea typeface="Arial"/>
                <a:cs typeface="Arial"/>
                <a:sym typeface="Arial"/>
              </a:rPr>
              <a:t> (deepfakes) across video, image, and audio formats. Used by governments, journalists, and companies to monitor and prevent media manipulation.</a:t>
            </a:r>
            <a:endParaRPr b="0"/>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3" name="Shape 333"/>
        <p:cNvGrpSpPr/>
        <p:nvPr/>
      </p:nvGrpSpPr>
      <p:grpSpPr>
        <a:xfrm>
          <a:off x="0" y="0"/>
          <a:ext cx="0" cy="0"/>
          <a:chOff x="0" y="0"/>
          <a:chExt cx="0" cy="0"/>
        </a:xfrm>
      </p:grpSpPr>
      <p:sp>
        <p:nvSpPr>
          <p:cNvPr id="334" name="Google Shape;334;p3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35" name="Google Shape;335;p3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School leaders play a crucial, strategic role in preventing the spread of disinformation within their communities and must adopt a comprehensive approach to combat disinformation. This involves a blend of strategic leadership, professional development, curriculum integration, community engagement, and transparent communication.</a:t>
            </a:r>
            <a:br>
              <a:rPr b="0" lang="en-US"/>
            </a:br>
            <a:r>
              <a:rPr b="0" i="0" lang="en-US" sz="1100" u="none" cap="none" strike="noStrike">
                <a:solidFill>
                  <a:srgbClr val="000000"/>
                </a:solidFill>
                <a:latin typeface="Arial"/>
                <a:ea typeface="Arial"/>
                <a:cs typeface="Arial"/>
                <a:sym typeface="Arial"/>
              </a:rPr>
              <a:t>To effectively combat disinformation, school leaders should be prepared to:</a:t>
            </a:r>
            <a:endParaRPr b="0"/>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Provide Strategic Leadership and Develop Policy</a:t>
            </a:r>
            <a:r>
              <a:rPr b="0" i="0" lang="en-US" sz="1100" u="none" cap="none" strike="noStrike">
                <a:solidFill>
                  <a:srgbClr val="000000"/>
                </a:solidFill>
                <a:latin typeface="Arial"/>
                <a:ea typeface="Arial"/>
                <a:cs typeface="Arial"/>
                <a:sym typeface="Arial"/>
              </a:rPr>
              <a:t>:</a:t>
            </a:r>
            <a:endParaRPr/>
          </a:p>
          <a:p>
            <a:pPr indent="-298450" lvl="1" marL="9144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Appoint Media Literacy Leaders or Teams</a:t>
            </a:r>
            <a:r>
              <a:rPr b="0" i="0" lang="en-US" sz="1100" u="none" cap="none" strike="noStrike">
                <a:solidFill>
                  <a:srgbClr val="000000"/>
                </a:solidFill>
                <a:latin typeface="Arial"/>
                <a:ea typeface="Arial"/>
                <a:cs typeface="Arial"/>
                <a:sym typeface="Arial"/>
              </a:rPr>
              <a:t>: Designate specialists or small teams to lead media and information literacy initiatives, keeping staff updated on new developments, training colleagues, and integrating these issues across the curriculum.</a:t>
            </a:r>
            <a:endParaRPr b="0" i="0" sz="900" u="none" cap="none" strike="noStrike">
              <a:solidFill>
                <a:srgbClr val="000000"/>
              </a:solidFill>
              <a:latin typeface="Arial"/>
              <a:ea typeface="Arial"/>
              <a:cs typeface="Arial"/>
              <a:sym typeface="Arial"/>
            </a:endParaRPr>
          </a:p>
          <a:p>
            <a:pPr indent="-298450" lvl="1" marL="9144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Develop Clear Communication Policies</a:t>
            </a:r>
            <a:r>
              <a:rPr b="0" i="0" lang="en-US" sz="1100" u="none" cap="none" strike="noStrike">
                <a:solidFill>
                  <a:srgbClr val="000000"/>
                </a:solidFill>
                <a:latin typeface="Arial"/>
                <a:ea typeface="Arial"/>
                <a:cs typeface="Arial"/>
                <a:sym typeface="Arial"/>
              </a:rPr>
              <a:t>: Establish guidelines for social media use and communication with the school community. Clear, consistent, and transparent communication helps build trust and reduces information gaps that disinformation can exploit.</a:t>
            </a:r>
            <a:endParaRPr b="0" i="0" sz="900" u="none" cap="none" strike="noStrike">
              <a:solidFill>
                <a:srgbClr val="000000"/>
              </a:solidFill>
              <a:latin typeface="Arial"/>
              <a:ea typeface="Arial"/>
              <a:cs typeface="Arial"/>
              <a:sym typeface="Arial"/>
            </a:endParaRPr>
          </a:p>
          <a:p>
            <a:pPr indent="-298450" lvl="1" marL="9144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Champion Ethical AI Use</a:t>
            </a:r>
            <a:r>
              <a:rPr b="0" i="0" lang="en-US" sz="1100" u="none" cap="none" strike="noStrike">
                <a:solidFill>
                  <a:srgbClr val="000000"/>
                </a:solidFill>
                <a:latin typeface="Arial"/>
                <a:ea typeface="Arial"/>
                <a:cs typeface="Arial"/>
                <a:sym typeface="Arial"/>
              </a:rPr>
              <a:t>: School leaders, as well as individual parliamentarians and teachers, should be open and honest in their use of social media and online activities, avoiding AI tools to misrepresent or distort community sentiment. The precondition for responsible AI use in education is the enforcement of regulations to ensure the trustworthiness of AI tools and to safeguard learners and teachers.</a:t>
            </a:r>
            <a:endParaRPr b="0" i="0" sz="900" u="none" cap="none" strike="noStrike">
              <a:solidFill>
                <a:srgbClr val="000000"/>
              </a:solidFill>
              <a:latin typeface="Arial"/>
              <a:ea typeface="Arial"/>
              <a:cs typeface="Arial"/>
              <a:sym typeface="Arial"/>
            </a:endParaRPr>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Prioritise Professional Development and Training</a:t>
            </a:r>
            <a:r>
              <a:rPr b="0" i="0" lang="en-US" sz="1100" u="none" cap="none" strike="noStrike">
                <a:solidFill>
                  <a:srgbClr val="000000"/>
                </a:solidFill>
                <a:latin typeface="Arial"/>
                <a:ea typeface="Arial"/>
                <a:cs typeface="Arial"/>
                <a:sym typeface="Arial"/>
              </a:rPr>
              <a:t>:</a:t>
            </a:r>
            <a:endParaRPr/>
          </a:p>
          <a:p>
            <a:pPr indent="-298450" lvl="1" marL="9144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Ongoing Teacher Training</a:t>
            </a:r>
            <a:r>
              <a:rPr b="0" i="0" lang="en-US" sz="1100" u="none" cap="none" strike="noStrike">
                <a:solidFill>
                  <a:srgbClr val="000000"/>
                </a:solidFill>
                <a:latin typeface="Arial"/>
                <a:ea typeface="Arial"/>
                <a:cs typeface="Arial"/>
                <a:sym typeface="Arial"/>
              </a:rPr>
              <a:t>: Ensure regular, updated training for teachers on media literacy, critical thinking, and strategies for handling propaganda and fake news. This training should be interactive and relevant to students' interests.</a:t>
            </a:r>
            <a:endParaRPr/>
          </a:p>
          <a:p>
            <a:pPr indent="-298450" lvl="1" marL="9144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Empower Staff as Media Literacy Champions</a:t>
            </a:r>
            <a:r>
              <a:rPr b="0" i="0" lang="en-US" sz="1100" u="none" cap="none" strike="noStrike">
                <a:solidFill>
                  <a:srgbClr val="000000"/>
                </a:solidFill>
                <a:latin typeface="Arial"/>
                <a:ea typeface="Arial"/>
                <a:cs typeface="Arial"/>
                <a:sym typeface="Arial"/>
              </a:rPr>
              <a:t>: Equip teachers with coaching and communication skills to support peers and lead school-wide media literacy initiatives.</a:t>
            </a:r>
            <a:endParaRPr/>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Integrate Media Literacy into the Curriculum and Allocate Resources</a:t>
            </a:r>
            <a:r>
              <a:rPr b="0" i="0" lang="en-US" sz="1100" u="none" cap="none" strike="noStrike">
                <a:solidFill>
                  <a:srgbClr val="000000"/>
                </a:solidFill>
                <a:latin typeface="Arial"/>
                <a:ea typeface="Arial"/>
                <a:cs typeface="Arial"/>
                <a:sym typeface="Arial"/>
              </a:rPr>
              <a:t>:</a:t>
            </a:r>
            <a:endParaRPr/>
          </a:p>
          <a:p>
            <a:pPr indent="-298450" lvl="1" marL="9144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Embed Media Literacy and Critical Thinking</a:t>
            </a:r>
            <a:r>
              <a:rPr b="0" i="0" lang="en-US" sz="1100" u="none" cap="none" strike="noStrike">
                <a:solidFill>
                  <a:srgbClr val="000000"/>
                </a:solidFill>
                <a:latin typeface="Arial"/>
                <a:ea typeface="Arial"/>
                <a:cs typeface="Arial"/>
                <a:sym typeface="Arial"/>
              </a:rPr>
              <a:t>: Make media literacy and critical thinking a compulsory, cross-curricular part of the educational programme, starting from an early age. This aligns with policies that highlight the importance of educational actions and the inclusion of digital and media literacy in school curricula from an early age to promote active and critical citizenship.</a:t>
            </a:r>
            <a:endParaRPr b="0" i="0" sz="900" u="none" cap="none" strike="noStrike">
              <a:solidFill>
                <a:srgbClr val="000000"/>
              </a:solidFill>
              <a:latin typeface="Arial"/>
              <a:ea typeface="Arial"/>
              <a:cs typeface="Arial"/>
              <a:sym typeface="Arial"/>
            </a:endParaRPr>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Provide Age-Appropriate Resources</a:t>
            </a:r>
            <a:r>
              <a:rPr b="0" i="0" lang="en-US" sz="1100" u="none" cap="none" strike="noStrike">
                <a:solidFill>
                  <a:srgbClr val="000000"/>
                </a:solidFill>
                <a:latin typeface="Arial"/>
                <a:ea typeface="Arial"/>
                <a:cs typeface="Arial"/>
                <a:sym typeface="Arial"/>
              </a:rPr>
              <a:t>: Offer relevant lesson plans and tools for teachers.</a:t>
            </a:r>
            <a:endParaRPr/>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Engage with the Community and Parents</a:t>
            </a:r>
            <a:r>
              <a:rPr b="0" i="0" lang="en-US" sz="1100" u="none" cap="none" strike="noStrike">
                <a:solidFill>
                  <a:srgbClr val="000000"/>
                </a:solidFill>
                <a:latin typeface="Arial"/>
                <a:ea typeface="Arial"/>
                <a:cs typeface="Arial"/>
                <a:sym typeface="Arial"/>
              </a:rPr>
              <a:t>:</a:t>
            </a:r>
            <a:endParaRPr/>
          </a:p>
          <a:p>
            <a:pPr indent="-298450" lvl="1" marL="9144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Foster School-Home Partnerships</a:t>
            </a:r>
            <a:r>
              <a:rPr b="0" i="0" lang="en-US" sz="1100" u="none" cap="none" strike="noStrike">
                <a:solidFill>
                  <a:srgbClr val="000000"/>
                </a:solidFill>
                <a:latin typeface="Arial"/>
                <a:ea typeface="Arial"/>
                <a:cs typeface="Arial"/>
                <a:sym typeface="Arial"/>
              </a:rPr>
              <a:t>: Involve parents in training programmes and media literacy initiatives, as collaboration between families and schools is crucial for reinforcing responsible information use. Parents also play a crucial role in teaching verification and critical questioning, modelling good behaviour, fostering open communication about online content, and encouraging responsible sharing.</a:t>
            </a:r>
            <a:endParaRPr b="0" i="0" sz="900" u="none" cap="none" strike="noStrike">
              <a:solidFill>
                <a:srgbClr val="000000"/>
              </a:solidFill>
              <a:latin typeface="Arial"/>
              <a:ea typeface="Arial"/>
              <a:cs typeface="Arial"/>
              <a:sym typeface="Arial"/>
            </a:endParaRPr>
          </a:p>
          <a:p>
            <a:pPr indent="-298450" lvl="1" marL="914400" rtl="0" algn="l">
              <a:lnSpc>
                <a:spcPct val="100000"/>
              </a:lnSpc>
              <a:spcBef>
                <a:spcPts val="0"/>
              </a:spcBef>
              <a:spcAft>
                <a:spcPts val="0"/>
              </a:spcAft>
              <a:buSzPts val="1100"/>
              <a:buFont typeface="Courier New"/>
              <a:buChar char="o"/>
            </a:pPr>
            <a:r>
              <a:rPr b="1" i="0" lang="en-US" sz="1100" u="none" cap="none" strike="noStrike">
                <a:solidFill>
                  <a:srgbClr val="000000"/>
                </a:solidFill>
                <a:latin typeface="Arial"/>
                <a:ea typeface="Arial"/>
                <a:cs typeface="Arial"/>
                <a:sym typeface="Arial"/>
              </a:rPr>
              <a:t>Mobilise the Community</a:t>
            </a:r>
            <a:r>
              <a:rPr b="0" i="0" lang="en-US" sz="1100" u="none" cap="none" strike="noStrike">
                <a:solidFill>
                  <a:srgbClr val="000000"/>
                </a:solidFill>
                <a:latin typeface="Arial"/>
                <a:ea typeface="Arial"/>
                <a:cs typeface="Arial"/>
                <a:sym typeface="Arial"/>
              </a:rPr>
              <a:t>: Educate and empower community members to advocate for accurate information and report misinformation.</a:t>
            </a:r>
            <a:endParaRPr b="0"/>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0" name="Shape 350"/>
        <p:cNvGrpSpPr/>
        <p:nvPr/>
      </p:nvGrpSpPr>
      <p:grpSpPr>
        <a:xfrm>
          <a:off x="0" y="0"/>
          <a:ext cx="0" cy="0"/>
          <a:chOff x="0" y="0"/>
          <a:chExt cx="0" cy="0"/>
        </a:xfrm>
      </p:grpSpPr>
      <p:sp>
        <p:nvSpPr>
          <p:cNvPr id="351" name="Google Shape;351;p3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52" name="Google Shape;352;p3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Establish Proactive Monitoring and Crisis Response Protocols</a:t>
            </a:r>
            <a:r>
              <a:rPr b="0" i="0" lang="en-US" sz="1100" u="none" cap="none" strike="noStrike">
                <a:solidFill>
                  <a:srgbClr val="000000"/>
                </a:solidFill>
                <a:latin typeface="Arial"/>
                <a:ea typeface="Arial"/>
                <a:cs typeface="Arial"/>
                <a:sym typeface="Arial"/>
              </a:rPr>
              <a:t>:</a:t>
            </a:r>
            <a:endParaRPr/>
          </a:p>
          <a:p>
            <a:pPr indent="-298450" lvl="1" marL="9144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Monitor Social Media and Public Discourse</a:t>
            </a:r>
            <a:r>
              <a:rPr b="0" i="0" lang="en-US" sz="1100" u="none" cap="none" strike="noStrike">
                <a:solidFill>
                  <a:srgbClr val="000000"/>
                </a:solidFill>
                <a:latin typeface="Arial"/>
                <a:ea typeface="Arial"/>
                <a:cs typeface="Arial"/>
                <a:sym typeface="Arial"/>
              </a:rPr>
              <a:t>: Regularly track online discussions about the school and respond quickly and transparently to correct false information.</a:t>
            </a:r>
            <a:endParaRPr b="0" i="0" sz="900" u="none" cap="none" strike="noStrike">
              <a:solidFill>
                <a:srgbClr val="000000"/>
              </a:solidFill>
              <a:latin typeface="Arial"/>
              <a:ea typeface="Arial"/>
              <a:cs typeface="Arial"/>
              <a:sym typeface="Arial"/>
            </a:endParaRPr>
          </a:p>
          <a:p>
            <a:pPr indent="-298450" lvl="1" marL="9144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Develop Crisis Communication Plans</a:t>
            </a:r>
            <a:r>
              <a:rPr b="0" i="0" lang="en-US" sz="1100" u="none" cap="none" strike="noStrike">
                <a:solidFill>
                  <a:srgbClr val="000000"/>
                </a:solidFill>
                <a:latin typeface="Arial"/>
                <a:ea typeface="Arial"/>
                <a:cs typeface="Arial"/>
                <a:sym typeface="Arial"/>
              </a:rPr>
              <a:t>: Prepare for scenarios involving misinformation, including social media rumours or educator harassment, by assigning roles and creating clear action plans for rapid response.</a:t>
            </a:r>
            <a:endParaRPr b="0" i="0" sz="900" u="none" cap="none" strike="noStrike">
              <a:solidFill>
                <a:srgbClr val="000000"/>
              </a:solidFill>
              <a:latin typeface="Arial"/>
              <a:ea typeface="Arial"/>
              <a:cs typeface="Arial"/>
              <a:sym typeface="Arial"/>
            </a:endParaRPr>
          </a:p>
          <a:p>
            <a:pPr indent="-298450" lvl="1" marL="9144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Protect Parliamentary/Communication Channels</a:t>
            </a:r>
            <a:r>
              <a:rPr b="0" i="0" lang="en-US" sz="1100" u="none" cap="none" strike="noStrike">
                <a:solidFill>
                  <a:srgbClr val="000000"/>
                </a:solidFill>
                <a:latin typeface="Arial"/>
                <a:ea typeface="Arial"/>
                <a:cs typeface="Arial"/>
                <a:sym typeface="Arial"/>
              </a:rPr>
              <a:t>: Legislatures, and by extension, schools, should ensure broadcasting and communication channels are protected from interference and manipulation, with robust security procedures for both in-house and third-party broadcasting.</a:t>
            </a:r>
            <a:endParaRPr b="0" i="0" sz="900" u="none" cap="none" strike="noStrike">
              <a:solidFill>
                <a:srgbClr val="000000"/>
              </a:solidFill>
              <a:latin typeface="Arial"/>
              <a:ea typeface="Arial"/>
              <a:cs typeface="Arial"/>
              <a:sym typeface="Arial"/>
            </a:endParaRPr>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Collaborate with External Partners</a:t>
            </a:r>
            <a:r>
              <a:rPr b="0" i="0" lang="en-US" sz="1100" u="none" cap="none" strike="noStrike">
                <a:solidFill>
                  <a:srgbClr val="000000"/>
                </a:solidFill>
                <a:latin typeface="Arial"/>
                <a:ea typeface="Arial"/>
                <a:cs typeface="Arial"/>
                <a:sym typeface="Arial"/>
              </a:rPr>
              <a:t>:</a:t>
            </a:r>
            <a:endParaRPr/>
          </a:p>
          <a:p>
            <a:pPr indent="-298450" lvl="1" marL="9144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Partner with Experts and Institutions</a:t>
            </a:r>
            <a:r>
              <a:rPr b="0" i="0" lang="en-US" sz="1100" u="none" cap="none" strike="noStrike">
                <a:solidFill>
                  <a:srgbClr val="000000"/>
                </a:solidFill>
                <a:latin typeface="Arial"/>
                <a:ea typeface="Arial"/>
                <a:cs typeface="Arial"/>
                <a:sym typeface="Arial"/>
              </a:rPr>
              <a:t>: Work with journalists, IT companies, universities, and NGOs to incorporate new methods, resources, and credibility into media literacy efforts. This multi-stakeholder and whole-of-society approach is essential for countering disinformation, involving governments, civil society, media, and technology companies.</a:t>
            </a:r>
            <a:endParaRPr b="0" i="0" sz="900" u="none" cap="none" strike="noStrike">
              <a:solidFill>
                <a:srgbClr val="000000"/>
              </a:solidFill>
              <a:latin typeface="Arial"/>
              <a:ea typeface="Arial"/>
              <a:cs typeface="Arial"/>
              <a:sym typeface="Arial"/>
            </a:endParaRPr>
          </a:p>
          <a:p>
            <a:pPr indent="-298450" lvl="1" marL="9144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Engage with Local Media</a:t>
            </a:r>
            <a:r>
              <a:rPr b="0" i="0" lang="en-US" sz="1100" u="none" cap="none" strike="noStrike">
                <a:solidFill>
                  <a:srgbClr val="000000"/>
                </a:solidFill>
                <a:latin typeface="Arial"/>
                <a:ea typeface="Arial"/>
                <a:cs typeface="Arial"/>
                <a:sym typeface="Arial"/>
              </a:rPr>
              <a:t>: Collaborate with local news outlets to disseminate accurate information and build broader community trust.</a:t>
            </a:r>
            <a:endParaRPr b="0" i="0" sz="900" u="none" cap="none" strike="noStrike">
              <a:solidFill>
                <a:srgbClr val="000000"/>
              </a:solidFill>
              <a:latin typeface="Arial"/>
              <a:ea typeface="Arial"/>
              <a:cs typeface="Arial"/>
              <a:sym typeface="Arial"/>
            </a:endParaRPr>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Uphold Transparency, Trust, and Ethical Leadership</a:t>
            </a:r>
            <a:r>
              <a:rPr b="0" i="0" lang="en-US" sz="1100" u="none" cap="none" strike="noStrike">
                <a:solidFill>
                  <a:srgbClr val="000000"/>
                </a:solidFill>
                <a:latin typeface="Arial"/>
                <a:ea typeface="Arial"/>
                <a:cs typeface="Arial"/>
                <a:sym typeface="Arial"/>
              </a:rPr>
              <a:t>:</a:t>
            </a:r>
            <a:endParaRPr/>
          </a:p>
          <a:p>
            <a:pPr indent="-298450" lvl="1" marL="9144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Be Transparent and Admit Mistakes</a:t>
            </a:r>
            <a:r>
              <a:rPr b="0" i="0" lang="en-US" sz="1100" u="none" cap="none" strike="noStrike">
                <a:solidFill>
                  <a:srgbClr val="000000"/>
                </a:solidFill>
                <a:latin typeface="Arial"/>
                <a:ea typeface="Arial"/>
                <a:cs typeface="Arial"/>
                <a:sym typeface="Arial"/>
              </a:rPr>
              <a:t>: Open and honest communication builds trust and positions the school as a reliable source of information, especially during crises or when correcting errors.</a:t>
            </a:r>
            <a:endParaRPr b="0" i="0" sz="900" u="none" cap="none" strike="noStrike">
              <a:solidFill>
                <a:srgbClr val="000000"/>
              </a:solidFill>
              <a:latin typeface="Arial"/>
              <a:ea typeface="Arial"/>
              <a:cs typeface="Arial"/>
              <a:sym typeface="Arial"/>
            </a:endParaRPr>
          </a:p>
          <a:p>
            <a:pPr indent="-298450" lvl="1" marL="9144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Reinforce School Mission and Values</a:t>
            </a:r>
            <a:r>
              <a:rPr b="0" i="0" lang="en-US" sz="1100" u="none" cap="none" strike="noStrike">
                <a:solidFill>
                  <a:srgbClr val="000000"/>
                </a:solidFill>
                <a:latin typeface="Arial"/>
                <a:ea typeface="Arial"/>
                <a:cs typeface="Arial"/>
                <a:sym typeface="Arial"/>
              </a:rPr>
              <a:t>: Regularly communicate the school's mission and values, and its commitment to preparing students for responsible digital citizenship. This also includes upholding human rights and emphasizing consent and ethical considerations in the use of synthetic media.</a:t>
            </a:r>
            <a:endParaRPr b="0" i="0" sz="9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Ultimately, school leaders must foster a culture of critical thinking, maintain transparent communication, and build strong internal and external partnerships to create a resilient community capable of recognising and resisting misinformation.</a:t>
            </a:r>
            <a:endParaRPr b="0"/>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7" name="Shape 367"/>
        <p:cNvGrpSpPr/>
        <p:nvPr/>
      </p:nvGrpSpPr>
      <p:grpSpPr>
        <a:xfrm>
          <a:off x="0" y="0"/>
          <a:ext cx="0" cy="0"/>
          <a:chOff x="0" y="0"/>
          <a:chExt cx="0" cy="0"/>
        </a:xfrm>
      </p:grpSpPr>
      <p:sp>
        <p:nvSpPr>
          <p:cNvPr id="368" name="Google Shape;368;p3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69" name="Google Shape;369;p3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Purpose of the Audit Tool</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The </a:t>
            </a:r>
            <a:r>
              <a:rPr b="1" i="0" lang="en-US" sz="1100" u="none" cap="none" strike="noStrike">
                <a:solidFill>
                  <a:srgbClr val="000000"/>
                </a:solidFill>
                <a:latin typeface="Arial"/>
                <a:ea typeface="Arial"/>
                <a:cs typeface="Arial"/>
                <a:sym typeface="Arial"/>
              </a:rPr>
              <a:t>Disinformation Risk Audit Tool</a:t>
            </a:r>
            <a:r>
              <a:rPr b="0" i="0" lang="en-US" sz="1100" u="none" cap="none" strike="noStrike">
                <a:solidFill>
                  <a:srgbClr val="000000"/>
                </a:solidFill>
                <a:latin typeface="Arial"/>
                <a:ea typeface="Arial"/>
                <a:cs typeface="Arial"/>
                <a:sym typeface="Arial"/>
              </a:rPr>
              <a:t> is a strategic self-assessment instrument designed to help school leaders evaluate their school’s preparedness to prevent, detect, and respond to disinformation. It acts as a diagnostic framework to surface vulnerabilities across policies, infrastructure, curriculum, communication channels, and community engagement.</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Disinformation is no longer a peripheral concern—it is a </a:t>
            </a:r>
            <a:r>
              <a:rPr b="1" i="0" lang="en-US" sz="1100" u="none" cap="none" strike="noStrike">
                <a:solidFill>
                  <a:srgbClr val="000000"/>
                </a:solidFill>
                <a:latin typeface="Arial"/>
                <a:ea typeface="Arial"/>
                <a:cs typeface="Arial"/>
                <a:sym typeface="Arial"/>
              </a:rPr>
              <a:t>core cybersecurity and educational threat</a:t>
            </a:r>
            <a:r>
              <a:rPr b="0" i="0" lang="en-US" sz="1100" u="none" cap="none" strike="noStrike">
                <a:solidFill>
                  <a:srgbClr val="000000"/>
                </a:solidFill>
                <a:latin typeface="Arial"/>
                <a:ea typeface="Arial"/>
                <a:cs typeface="Arial"/>
                <a:sym typeface="Arial"/>
              </a:rPr>
              <a:t>. As school environments become increasingly digital, malicious actors can exploit information gaps, social media usage, and AI tools (like deepfakes or bots) to cause harm. School leaders must be able to assess and respond proactively.</a:t>
            </a:r>
            <a:endParaRPr b="0"/>
          </a:p>
          <a:p>
            <a:pPr indent="0" lvl="0" marL="158750" rtl="0" algn="l">
              <a:lnSpc>
                <a:spcPct val="100000"/>
              </a:lnSpc>
              <a:spcBef>
                <a:spcPts val="0"/>
              </a:spcBef>
              <a:spcAft>
                <a:spcPts val="0"/>
              </a:spcAft>
              <a:buSzPts val="1100"/>
              <a:buNone/>
            </a:pPr>
            <a:br>
              <a:rPr b="0" lang="en-US"/>
            </a:br>
            <a:r>
              <a:rPr b="1" i="0" lang="en-US" sz="1100" u="none" cap="none" strike="noStrike">
                <a:solidFill>
                  <a:srgbClr val="000000"/>
                </a:solidFill>
                <a:latin typeface="Arial"/>
                <a:ea typeface="Arial"/>
                <a:cs typeface="Arial"/>
                <a:sym typeface="Arial"/>
              </a:rPr>
              <a:t>Definitions</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Make sure that the whole staff in school is aware of the words and expressions defined with respect to combating the spread of disinformation in relation to Cyber Security and AI.</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See: Key Words in APPENDIX</a:t>
            </a:r>
            <a:endParaRPr/>
          </a:p>
          <a:p>
            <a:pPr indent="0" lvl="0" marL="158750" rtl="0" algn="l">
              <a:lnSpc>
                <a:spcPct val="100000"/>
              </a:lnSpc>
              <a:spcBef>
                <a:spcPts val="0"/>
              </a:spcBef>
              <a:spcAft>
                <a:spcPts val="0"/>
              </a:spcAft>
              <a:buSzPts val="1100"/>
              <a:buNone/>
            </a:pPr>
            <a:r>
              <a:t/>
            </a:r>
            <a:endParaRPr b="1"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t/>
            </a:r>
            <a:endParaRPr b="0" i="0" sz="11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100"/>
              <a:buNone/>
            </a:pPr>
            <a:r>
              <a:t/>
            </a:r>
            <a:endParaRPr b="0"/>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4" name="Shape 384"/>
        <p:cNvGrpSpPr/>
        <p:nvPr/>
      </p:nvGrpSpPr>
      <p:grpSpPr>
        <a:xfrm>
          <a:off x="0" y="0"/>
          <a:ext cx="0" cy="0"/>
          <a:chOff x="0" y="0"/>
          <a:chExt cx="0" cy="0"/>
        </a:xfrm>
      </p:grpSpPr>
      <p:sp>
        <p:nvSpPr>
          <p:cNvPr id="385" name="Google Shape;385;p3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86" name="Google Shape;386;p3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The audit tool focuses on </a:t>
            </a:r>
            <a:r>
              <a:rPr b="1" i="0" lang="en-US" sz="1100" u="none" cap="none" strike="noStrike">
                <a:solidFill>
                  <a:srgbClr val="000000"/>
                </a:solidFill>
                <a:latin typeface="Arial"/>
                <a:ea typeface="Arial"/>
                <a:cs typeface="Arial"/>
                <a:sym typeface="Arial"/>
              </a:rPr>
              <a:t>five strategic pillars</a:t>
            </a:r>
            <a:r>
              <a:rPr b="0" i="0" lang="en-US" sz="1100" u="none" cap="none" strike="noStrike">
                <a:solidFill>
                  <a:srgbClr val="000000"/>
                </a:solidFill>
                <a:latin typeface="Arial"/>
                <a:ea typeface="Arial"/>
                <a:cs typeface="Arial"/>
                <a:sym typeface="Arial"/>
              </a:rPr>
              <a:t> aligned with best practices in disinformation mitigation and digital risk management:</a:t>
            </a:r>
            <a:endParaRPr b="0"/>
          </a:p>
          <a:p>
            <a:pPr indent="0" lvl="0" marL="158750" rtl="0" algn="l">
              <a:lnSpc>
                <a:spcPct val="100000"/>
              </a:lnSpc>
              <a:spcBef>
                <a:spcPts val="0"/>
              </a:spcBef>
              <a:spcAft>
                <a:spcPts val="0"/>
              </a:spcAft>
              <a:buSzPts val="1100"/>
              <a:buNone/>
            </a:pPr>
            <a:br>
              <a:rPr b="0" lang="en-US"/>
            </a:br>
            <a:r>
              <a:rPr b="1" i="0" lang="en-US" sz="1100" u="none" cap="none" strike="noStrike">
                <a:solidFill>
                  <a:srgbClr val="000000"/>
                </a:solidFill>
                <a:latin typeface="Arial"/>
                <a:ea typeface="Arial"/>
                <a:cs typeface="Arial"/>
                <a:sym typeface="Arial"/>
              </a:rPr>
              <a:t>1. Governance &amp; Policy Readiness</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What it checks</a:t>
            </a:r>
            <a:r>
              <a:rPr b="0" i="0" lang="en-US" sz="1100" u="none" cap="none" strike="noStrike">
                <a:solidFill>
                  <a:srgbClr val="000000"/>
                </a:solidFill>
                <a:latin typeface="Arial"/>
                <a:ea typeface="Arial"/>
                <a:cs typeface="Arial"/>
                <a:sym typeface="Arial"/>
              </a:rPr>
              <a:t>: Existence of clear, up-to-date policies for digital communication, social media, and ethical AI use.</a:t>
            </a:r>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Why it matters</a:t>
            </a:r>
            <a:r>
              <a:rPr b="0" i="0" lang="en-US" sz="1100" u="none" cap="none" strike="noStrike">
                <a:solidFill>
                  <a:srgbClr val="000000"/>
                </a:solidFill>
                <a:latin typeface="Arial"/>
                <a:ea typeface="Arial"/>
                <a:cs typeface="Arial"/>
                <a:sym typeface="Arial"/>
              </a:rPr>
              <a:t>: Schools without explicit guidelines are highly vulnerable to manipulation or reputational harm during information crises.</a:t>
            </a:r>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2. Cybersecurity &amp; Infrastructure Safeguards</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What it checks</a:t>
            </a:r>
            <a:r>
              <a:rPr b="0" i="0" lang="en-US" sz="1100" u="none" cap="none" strike="noStrike">
                <a:solidFill>
                  <a:srgbClr val="000000"/>
                </a:solidFill>
                <a:latin typeface="Arial"/>
                <a:ea typeface="Arial"/>
                <a:cs typeface="Arial"/>
                <a:sym typeface="Arial"/>
              </a:rPr>
              <a:t>: Basic cybersecurity hygiene (2FA, data encryption), secure school websites/social media, incident response plans.</a:t>
            </a:r>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Why it matters</a:t>
            </a:r>
            <a:r>
              <a:rPr b="0" i="0" lang="en-US" sz="1100" u="none" cap="none" strike="noStrike">
                <a:solidFill>
                  <a:srgbClr val="000000"/>
                </a:solidFill>
                <a:latin typeface="Arial"/>
                <a:ea typeface="Arial"/>
                <a:cs typeface="Arial"/>
                <a:sym typeface="Arial"/>
              </a:rPr>
              <a:t>: Disinformation often exploits digital weaknesses. Hacked or spoofed accounts are common attack vectors.</a:t>
            </a:r>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3. Staff Capacity and Training</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What it checks</a:t>
            </a:r>
            <a:r>
              <a:rPr b="0" i="0" lang="en-US" sz="1100" u="none" cap="none" strike="noStrike">
                <a:solidFill>
                  <a:srgbClr val="000000"/>
                </a:solidFill>
                <a:latin typeface="Arial"/>
                <a:ea typeface="Arial"/>
                <a:cs typeface="Arial"/>
                <a:sym typeface="Arial"/>
              </a:rPr>
              <a:t>: Regular professional development on topics like detecting deepfakes, using AI responsibly, and handling misinformation.</a:t>
            </a:r>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Why it matters</a:t>
            </a:r>
            <a:r>
              <a:rPr b="0" i="0" lang="en-US" sz="1100" u="none" cap="none" strike="noStrike">
                <a:solidFill>
                  <a:srgbClr val="000000"/>
                </a:solidFill>
                <a:latin typeface="Arial"/>
                <a:ea typeface="Arial"/>
                <a:cs typeface="Arial"/>
                <a:sym typeface="Arial"/>
              </a:rPr>
              <a:t>: Teachers are frontline defenders. If they are not trained to spot and stop disinformation, students remain exposed.</a:t>
            </a:r>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4. Parent and Community Engagement</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What it checks</a:t>
            </a:r>
            <a:r>
              <a:rPr b="0" i="0" lang="en-US" sz="1100" u="none" cap="none" strike="noStrike">
                <a:solidFill>
                  <a:srgbClr val="000000"/>
                </a:solidFill>
                <a:latin typeface="Arial"/>
                <a:ea typeface="Arial"/>
                <a:cs typeface="Arial"/>
                <a:sym typeface="Arial"/>
              </a:rPr>
              <a:t>: Programs, workshops, or communications that help families understand and counter disinformation.</a:t>
            </a:r>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Why it matters</a:t>
            </a:r>
            <a:r>
              <a:rPr b="0" i="0" lang="en-US" sz="1100" u="none" cap="none" strike="noStrike">
                <a:solidFill>
                  <a:srgbClr val="000000"/>
                </a:solidFill>
                <a:latin typeface="Arial"/>
                <a:ea typeface="Arial"/>
                <a:cs typeface="Arial"/>
                <a:sym typeface="Arial"/>
              </a:rPr>
              <a:t>: Disinformation spreads fastest through networks of trust—home conversations can either reinforce or undermine school efforts.</a:t>
            </a:r>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5. Monitoring and Crisis Communication</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What it checks</a:t>
            </a:r>
            <a:r>
              <a:rPr b="0" i="0" lang="en-US" sz="1100" u="none" cap="none" strike="noStrike">
                <a:solidFill>
                  <a:srgbClr val="000000"/>
                </a:solidFill>
                <a:latin typeface="Arial"/>
                <a:ea typeface="Arial"/>
                <a:cs typeface="Arial"/>
                <a:sym typeface="Arial"/>
              </a:rPr>
              <a:t>: Whether schools monitor their digital presence, respond to viral content, and have crisis protocols in place.</a:t>
            </a:r>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Why it matters</a:t>
            </a:r>
            <a:r>
              <a:rPr b="0" i="0" lang="en-US" sz="1100" u="none" cap="none" strike="noStrike">
                <a:solidFill>
                  <a:srgbClr val="000000"/>
                </a:solidFill>
                <a:latin typeface="Arial"/>
                <a:ea typeface="Arial"/>
                <a:cs typeface="Arial"/>
                <a:sym typeface="Arial"/>
              </a:rPr>
              <a:t>: Early detection is key. Unchecked disinformation can escalate quickly, damaging reputations and causing panic.</a:t>
            </a:r>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How to Use the Tool</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Conduct the audit at least </a:t>
            </a:r>
            <a:r>
              <a:rPr b="1" i="0" lang="en-US" sz="1100" u="none" cap="none" strike="noStrike">
                <a:solidFill>
                  <a:srgbClr val="000000"/>
                </a:solidFill>
                <a:latin typeface="Arial"/>
                <a:ea typeface="Arial"/>
                <a:cs typeface="Arial"/>
                <a:sym typeface="Arial"/>
              </a:rPr>
              <a:t>once per year</a:t>
            </a:r>
            <a:r>
              <a:rPr b="0" i="0" lang="en-US" sz="1100" u="none" cap="none" strike="noStrike">
                <a:solidFill>
                  <a:srgbClr val="000000"/>
                </a:solidFill>
                <a:latin typeface="Arial"/>
                <a:ea typeface="Arial"/>
                <a:cs typeface="Arial"/>
                <a:sym typeface="Arial"/>
              </a:rPr>
              <a:t>, or after any major incident involving misinformation.</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Use a </a:t>
            </a:r>
            <a:r>
              <a:rPr b="1" i="0" lang="en-US" sz="1100" u="none" cap="none" strike="noStrike">
                <a:solidFill>
                  <a:srgbClr val="000000"/>
                </a:solidFill>
                <a:latin typeface="Arial"/>
                <a:ea typeface="Arial"/>
                <a:cs typeface="Arial"/>
                <a:sym typeface="Arial"/>
              </a:rPr>
              <a:t>scoring system</a:t>
            </a:r>
            <a:r>
              <a:rPr b="0" i="0" lang="en-US" sz="1100" u="none" cap="none" strike="noStrike">
                <a:solidFill>
                  <a:srgbClr val="000000"/>
                </a:solidFill>
                <a:latin typeface="Arial"/>
                <a:ea typeface="Arial"/>
                <a:cs typeface="Arial"/>
                <a:sym typeface="Arial"/>
              </a:rPr>
              <a:t> (e.g., Red = Not in place, Amber = In progress, Green = Fully implemented) for each item.</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Prioritize </a:t>
            </a:r>
            <a:r>
              <a:rPr b="1" i="0" lang="en-US" sz="1100" u="none" cap="none" strike="noStrike">
                <a:solidFill>
                  <a:srgbClr val="000000"/>
                </a:solidFill>
                <a:latin typeface="Arial"/>
                <a:ea typeface="Arial"/>
                <a:cs typeface="Arial"/>
                <a:sym typeface="Arial"/>
              </a:rPr>
              <a:t>areas in red</a:t>
            </a:r>
            <a:r>
              <a:rPr b="0" i="0" lang="en-US" sz="1100" u="none" cap="none" strike="noStrike">
                <a:solidFill>
                  <a:srgbClr val="000000"/>
                </a:solidFill>
                <a:latin typeface="Arial"/>
                <a:ea typeface="Arial"/>
                <a:cs typeface="Arial"/>
                <a:sym typeface="Arial"/>
              </a:rPr>
              <a:t> for immediate action and </a:t>
            </a:r>
            <a:r>
              <a:rPr b="1" i="0" lang="en-US" sz="1100" u="none" cap="none" strike="noStrike">
                <a:solidFill>
                  <a:srgbClr val="000000"/>
                </a:solidFill>
                <a:latin typeface="Arial"/>
                <a:ea typeface="Arial"/>
                <a:cs typeface="Arial"/>
                <a:sym typeface="Arial"/>
              </a:rPr>
              <a:t>amber</a:t>
            </a:r>
            <a:r>
              <a:rPr b="0" i="0" lang="en-US" sz="1100" u="none" cap="none" strike="noStrike">
                <a:solidFill>
                  <a:srgbClr val="000000"/>
                </a:solidFill>
                <a:latin typeface="Arial"/>
                <a:ea typeface="Arial"/>
                <a:cs typeface="Arial"/>
                <a:sym typeface="Arial"/>
              </a:rPr>
              <a:t> for strategic planning.</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Share findings with your leadership team and update your school improvement plan accordingly.</a:t>
            </a:r>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What Mastery Looks Like for School Leaders</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To effectively use this tool, school leaders should:</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Understand </a:t>
            </a:r>
            <a:r>
              <a:rPr b="1" i="0" lang="en-US" sz="1100" u="none" cap="none" strike="noStrike">
                <a:solidFill>
                  <a:srgbClr val="000000"/>
                </a:solidFill>
                <a:latin typeface="Arial"/>
                <a:ea typeface="Arial"/>
                <a:cs typeface="Arial"/>
                <a:sym typeface="Arial"/>
              </a:rPr>
              <a:t>how disinformation operates</a:t>
            </a:r>
            <a:r>
              <a:rPr b="0" i="0" lang="en-US" sz="1100" u="none" cap="none" strike="noStrike">
                <a:solidFill>
                  <a:srgbClr val="000000"/>
                </a:solidFill>
                <a:latin typeface="Arial"/>
                <a:ea typeface="Arial"/>
                <a:cs typeface="Arial"/>
                <a:sym typeface="Arial"/>
              </a:rPr>
              <a:t> (tactics, actors, digital mechanisms)</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Be familiar with </a:t>
            </a:r>
            <a:r>
              <a:rPr b="1" i="0" lang="en-US" sz="1100" u="none" cap="none" strike="noStrike">
                <a:solidFill>
                  <a:srgbClr val="000000"/>
                </a:solidFill>
                <a:latin typeface="Arial"/>
                <a:ea typeface="Arial"/>
                <a:cs typeface="Arial"/>
                <a:sym typeface="Arial"/>
              </a:rPr>
              <a:t>AI tools</a:t>
            </a:r>
            <a:r>
              <a:rPr b="0" i="0" lang="en-US" sz="1100" u="none" cap="none" strike="noStrike">
                <a:solidFill>
                  <a:srgbClr val="000000"/>
                </a:solidFill>
                <a:latin typeface="Arial"/>
                <a:ea typeface="Arial"/>
                <a:cs typeface="Arial"/>
                <a:sym typeface="Arial"/>
              </a:rPr>
              <a:t> that both create and detect disinformation (e.g., deepfake detectors, content authenticity standards)</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Recognize disinformation as a </a:t>
            </a:r>
            <a:r>
              <a:rPr b="1" i="0" lang="en-US" sz="1100" u="none" cap="none" strike="noStrike">
                <a:solidFill>
                  <a:srgbClr val="000000"/>
                </a:solidFill>
                <a:latin typeface="Arial"/>
                <a:ea typeface="Arial"/>
                <a:cs typeface="Arial"/>
                <a:sym typeface="Arial"/>
              </a:rPr>
              <a:t>cyber-psychological threat</a:t>
            </a:r>
            <a:r>
              <a:rPr b="0" i="0" lang="en-US" sz="1100" u="none" cap="none" strike="noStrike">
                <a:solidFill>
                  <a:srgbClr val="000000"/>
                </a:solidFill>
                <a:latin typeface="Arial"/>
                <a:ea typeface="Arial"/>
                <a:cs typeface="Arial"/>
                <a:sym typeface="Arial"/>
              </a:rPr>
              <a:t>, not just a communication issue</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Lead a </a:t>
            </a:r>
            <a:r>
              <a:rPr b="1" i="0" lang="en-US" sz="1100" u="none" cap="none" strike="noStrike">
                <a:solidFill>
                  <a:srgbClr val="000000"/>
                </a:solidFill>
                <a:latin typeface="Arial"/>
                <a:ea typeface="Arial"/>
                <a:cs typeface="Arial"/>
                <a:sym typeface="Arial"/>
              </a:rPr>
              <a:t>whole-school culture shift</a:t>
            </a:r>
            <a:r>
              <a:rPr b="0" i="0" lang="en-US" sz="1100" u="none" cap="none" strike="noStrike">
                <a:solidFill>
                  <a:srgbClr val="000000"/>
                </a:solidFill>
                <a:latin typeface="Arial"/>
                <a:ea typeface="Arial"/>
                <a:cs typeface="Arial"/>
                <a:sym typeface="Arial"/>
              </a:rPr>
              <a:t> toward digital integrity, transparency, and media fluency</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Final thought</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Disinformation is not just a media issue—</a:t>
            </a:r>
            <a:r>
              <a:rPr b="1" i="0" lang="en-US" sz="1100" u="none" cap="none" strike="noStrike">
                <a:solidFill>
                  <a:srgbClr val="000000"/>
                </a:solidFill>
                <a:latin typeface="Arial"/>
                <a:ea typeface="Arial"/>
                <a:cs typeface="Arial"/>
                <a:sym typeface="Arial"/>
              </a:rPr>
              <a:t>it is a trust issue</a:t>
            </a:r>
            <a:r>
              <a:rPr b="0" i="0" lang="en-US" sz="1100" u="none" cap="none" strike="noStrike">
                <a:solidFill>
                  <a:srgbClr val="000000"/>
                </a:solidFill>
                <a:latin typeface="Arial"/>
                <a:ea typeface="Arial"/>
                <a:cs typeface="Arial"/>
                <a:sym typeface="Arial"/>
              </a:rPr>
              <a:t>, a safety issue, and a leadership issue. The Disinformation Risk Audit Tool empowers school leaders to lead with foresight, credibility, and confidence in an age of digital manipulation.</a:t>
            </a:r>
            <a:endParaRPr b="1"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t/>
            </a:r>
            <a:endParaRPr b="0" i="0" sz="11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100"/>
              <a:buNone/>
            </a:pPr>
            <a:r>
              <a:t/>
            </a:r>
            <a:endParaRPr b="0"/>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1" name="Shape 401"/>
        <p:cNvGrpSpPr/>
        <p:nvPr/>
      </p:nvGrpSpPr>
      <p:grpSpPr>
        <a:xfrm>
          <a:off x="0" y="0"/>
          <a:ext cx="0" cy="0"/>
          <a:chOff x="0" y="0"/>
          <a:chExt cx="0" cy="0"/>
        </a:xfrm>
      </p:grpSpPr>
      <p:sp>
        <p:nvSpPr>
          <p:cNvPr id="402" name="Google Shape;402;p3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03" name="Google Shape;403;p3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Ongoing and updated training for teachers on media literacy, critical thinking, and strategies for handling propaganda and fake news is essential</a:t>
            </a:r>
            <a:r>
              <a:rPr b="0" i="0" lang="en-US" sz="1100" u="none" cap="none" strike="noStrike">
                <a:solidFill>
                  <a:srgbClr val="000000"/>
                </a:solidFill>
                <a:latin typeface="Arial"/>
                <a:ea typeface="Arial"/>
                <a:cs typeface="Arial"/>
                <a:sym typeface="Arial"/>
              </a:rPr>
              <a:t>. This training should be interactive and relevant to students' interests. School leaders should aim to </a:t>
            </a:r>
            <a:r>
              <a:rPr b="1" i="0" lang="en-US" sz="1100" u="none" cap="none" strike="noStrike">
                <a:solidFill>
                  <a:srgbClr val="000000"/>
                </a:solidFill>
                <a:latin typeface="Arial"/>
                <a:ea typeface="Arial"/>
                <a:cs typeface="Arial"/>
                <a:sym typeface="Arial"/>
              </a:rPr>
              <a:t>empower staff as media literacy champions</a:t>
            </a:r>
            <a:r>
              <a:rPr b="0" i="0" lang="en-US" sz="1100" u="none" cap="none" strike="noStrike">
                <a:solidFill>
                  <a:srgbClr val="000000"/>
                </a:solidFill>
                <a:latin typeface="Arial"/>
                <a:ea typeface="Arial"/>
                <a:cs typeface="Arial"/>
                <a:sym typeface="Arial"/>
              </a:rPr>
              <a:t>, equipping them with coaching and communication skills to support peers and lead school-wide initiatives. The UNESCO AI Competency Framework for Teachers (AI CFT) provides a global reference for defining the knowledge, skills, and values teachers need in the age of AI, categorised into three progression levels: Acquire, Deepen, and Create. This framework can guide national and institutional training programmes.</a:t>
            </a:r>
            <a:endParaRPr b="0"/>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Teachers' AI competencies, essential for combating disinformation, include:</a:t>
            </a:r>
            <a:endParaRPr b="0"/>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Human-centred mindset</a:t>
            </a:r>
            <a:r>
              <a:rPr b="0" i="0" lang="en-US" sz="1100" u="none" cap="none" strike="noStrike">
                <a:solidFill>
                  <a:srgbClr val="000000"/>
                </a:solidFill>
                <a:latin typeface="Arial"/>
                <a:ea typeface="Arial"/>
                <a:cs typeface="Arial"/>
                <a:sym typeface="Arial"/>
              </a:rPr>
              <a:t>: Cultivating a critical understanding that AI is human-led and that creators' decisions profoundly impact human autonomy and rights. Teachers should also understand how overreliance on AI can undermine thinking skills and human agency. At deeper levels, teachers demonstrate understanding of human accountability in AI deployment and can assess AI's capabilities in decision loops, challenging overhyped claims about AI substituting humans in high-stakes decisions.</a:t>
            </a:r>
            <a:endParaRPr/>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Ethics of AI</a:t>
            </a:r>
            <a:r>
              <a:rPr b="0" i="0" lang="en-US" sz="1100" u="none" cap="none" strike="noStrike">
                <a:solidFill>
                  <a:srgbClr val="000000"/>
                </a:solidFill>
                <a:latin typeface="Arial"/>
                <a:ea typeface="Arial"/>
                <a:cs typeface="Arial"/>
                <a:sym typeface="Arial"/>
              </a:rPr>
              <a:t>: Developing a basic understanding of ethical issues related to AI, including human rights, personal data protection, human agency, linguistic and cultural diversity, inclusion, and environmental sustainability. Teachers should internalise ethical rules for safe and responsible AI use, including respecting data privacy and intellectual property rights, and combating deepfakes and AI-amplified hate speech. At the 'Create' level, teachers can actively contribute to co-creating ethical rules for AI practices in education and participate in critical advocacy.</a:t>
            </a:r>
            <a:endParaRPr/>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AI foundations and applications</a:t>
            </a:r>
            <a:r>
              <a:rPr b="0" i="0" lang="en-US" sz="1100" u="none" cap="none" strike="noStrike">
                <a:solidFill>
                  <a:srgbClr val="000000"/>
                </a:solidFill>
                <a:latin typeface="Arial"/>
                <a:ea typeface="Arial"/>
                <a:cs typeface="Arial"/>
                <a:sym typeface="Arial"/>
              </a:rPr>
              <a:t>: Acquiring basic conceptual knowledge of AI, how models are trained, data, algorithms, and assessing the appropriateness and trustworthiness of AI tools. Teachers should also be able to critically examine the accuracy of AI outputs. At more advanced levels, teachers can proficiently operate AI tools, deepen their knowledge of various AI technologies, and incorporate ethical principles into their practice, including identifying biases in datasets and algorithms.</a:t>
            </a:r>
            <a:endParaRPr/>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AI pedagogy</a:t>
            </a:r>
            <a:r>
              <a:rPr b="0" i="0" lang="en-US" sz="1100" u="none" cap="none" strike="noStrike">
                <a:solidFill>
                  <a:srgbClr val="000000"/>
                </a:solidFill>
                <a:latin typeface="Arial"/>
                <a:ea typeface="Arial"/>
                <a:cs typeface="Arial"/>
                <a:sym typeface="Arial"/>
              </a:rPr>
              <a:t>: Identifying and leveraging AI tools for subject-specific lesson planning, teaching, and assessment while mitigating risks. This includes critically assessing when and how to use AI ethically and human-centrically, designing inclusive AI-assisted practices, and fostering critical thinking and problem-solving skills among students. Teachers should be persistent in ensuring human accountability in decisions on learning outcomes and prevent AI from making judgments or predictions about students' social, ethical, and psychometric development.</a:t>
            </a:r>
            <a:endParaRPr/>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AI for professional learning</a:t>
            </a:r>
            <a:r>
              <a:rPr b="0" i="0" lang="en-US" sz="1100" u="none" cap="none" strike="noStrike">
                <a:solidFill>
                  <a:srgbClr val="000000"/>
                </a:solidFill>
                <a:latin typeface="Arial"/>
                <a:ea typeface="Arial"/>
                <a:cs typeface="Arial"/>
                <a:sym typeface="Arial"/>
              </a:rPr>
              <a:t>: Exploring AI tools for professional development and reflective practices, assessing learning needs, and personalising learning pathways. Teachers should confidently use AI tools for collaborative professional learning, leveraging them for resource sharing, peer learning, and adapting to evolving needs. This also includes learning how to detect and mitigate the negative effects of AI-manipulated information cocoons.</a:t>
            </a:r>
            <a:endParaRPr/>
          </a:p>
          <a:p>
            <a:pPr indent="-228600" lvl="0" marL="457200" rtl="0" algn="l">
              <a:lnSpc>
                <a:spcPct val="100000"/>
              </a:lnSpc>
              <a:spcBef>
                <a:spcPts val="0"/>
              </a:spcBef>
              <a:spcAft>
                <a:spcPts val="0"/>
              </a:spcAft>
              <a:buSzPts val="1100"/>
              <a:buNone/>
            </a:pPr>
            <a:r>
              <a:t/>
            </a:r>
            <a:endParaRPr b="0"/>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8" name="Shape 418"/>
        <p:cNvGrpSpPr/>
        <p:nvPr/>
      </p:nvGrpSpPr>
      <p:grpSpPr>
        <a:xfrm>
          <a:off x="0" y="0"/>
          <a:ext cx="0" cy="0"/>
          <a:chOff x="0" y="0"/>
          <a:chExt cx="0" cy="0"/>
        </a:xfrm>
      </p:grpSpPr>
      <p:sp>
        <p:nvSpPr>
          <p:cNvPr id="419" name="Google Shape;419;p3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20" name="Google Shape;420;p3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Conducting a </a:t>
            </a:r>
            <a:r>
              <a:rPr b="1" i="0" lang="en-US" sz="1100" u="none" cap="none" strike="noStrike">
                <a:solidFill>
                  <a:srgbClr val="000000"/>
                </a:solidFill>
                <a:latin typeface="Arial"/>
                <a:ea typeface="Arial"/>
                <a:cs typeface="Arial"/>
                <a:sym typeface="Arial"/>
              </a:rPr>
              <a:t>needs assessment</a:t>
            </a:r>
            <a:r>
              <a:rPr b="0" i="0" lang="en-US" sz="1100" u="none" cap="none" strike="noStrike">
                <a:solidFill>
                  <a:srgbClr val="000000"/>
                </a:solidFill>
                <a:latin typeface="Arial"/>
                <a:ea typeface="Arial"/>
                <a:cs typeface="Arial"/>
                <a:sym typeface="Arial"/>
              </a:rPr>
              <a:t> to gauge current AI and Cybersecurity awareness understanding among school staff is a critical first step in developing a meaningful and targeted professional development (PD) program. Here’s a clear, step-by-step guide to help school leaders design and implement this process effectively:</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 Phase 1: Planning</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Conduct a </a:t>
            </a:r>
            <a:r>
              <a:rPr b="1" i="0" lang="en-US" sz="1100" u="none" cap="none" strike="noStrike">
                <a:solidFill>
                  <a:srgbClr val="000000"/>
                </a:solidFill>
                <a:latin typeface="Arial"/>
                <a:ea typeface="Arial"/>
                <a:cs typeface="Arial"/>
                <a:sym typeface="Arial"/>
              </a:rPr>
              <a:t>needs assessment</a:t>
            </a:r>
            <a:r>
              <a:rPr b="0" i="0" lang="en-US" sz="1100" u="none" cap="none" strike="noStrike">
                <a:solidFill>
                  <a:srgbClr val="000000"/>
                </a:solidFill>
                <a:latin typeface="Arial"/>
                <a:ea typeface="Arial"/>
                <a:cs typeface="Arial"/>
                <a:sym typeface="Arial"/>
              </a:rPr>
              <a:t> to gauge current </a:t>
            </a:r>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DRAT-AI_Needs_Assessment_Toolkit_for_School_Staff.docx </a:t>
            </a:r>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DRAT-Cybersecurity_Needs_Assessment_School_Staff.docx</a:t>
            </a:r>
            <a:endParaRPr b="1"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Talk over the two assessments.</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Identify priority roles (e.g., digital lead teachers, IT team, PD coordinators).</a:t>
            </a:r>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 Phase 2: Evaluation</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Collect feedback, assess growth via reflective journals or micro-credentials.</a:t>
            </a:r>
            <a:endParaRPr/>
          </a:p>
          <a:p>
            <a:pPr indent="0" lvl="0" marL="158750" rtl="0" algn="l">
              <a:lnSpc>
                <a:spcPct val="100000"/>
              </a:lnSpc>
              <a:spcBef>
                <a:spcPts val="0"/>
              </a:spcBef>
              <a:spcAft>
                <a:spcPts val="0"/>
              </a:spcAft>
              <a:buSzPts val="1100"/>
              <a:buNone/>
            </a:pPr>
            <a:r>
              <a:rPr b="1" i="1" lang="en-US" sz="1100" u="none" cap="none" strike="noStrike">
                <a:solidFill>
                  <a:srgbClr val="000000"/>
                </a:solidFill>
                <a:latin typeface="Arial"/>
                <a:ea typeface="Arial"/>
                <a:cs typeface="Arial"/>
                <a:sym typeface="Arial"/>
              </a:rPr>
              <a:t> Success Indicators</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High survey response rate (aim for &gt;70%)</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Honest, actionable feedback</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Clear priorities identified for PD</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Engagement in follow-up workshops</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1" lang="en-US" sz="1100" u="none" cap="none" strike="noStrike">
                <a:solidFill>
                  <a:srgbClr val="000000"/>
                </a:solidFill>
                <a:latin typeface="Arial"/>
                <a:ea typeface="Arial"/>
                <a:cs typeface="Arial"/>
                <a:sym typeface="Arial"/>
              </a:rPr>
              <a:t>Analyse the Data</a:t>
            </a:r>
            <a:endParaRPr b="1"/>
          </a:p>
          <a:p>
            <a:pPr indent="0" lvl="0" marL="158750" rtl="0" algn="l">
              <a:lnSpc>
                <a:spcPct val="100000"/>
              </a:lnSpc>
              <a:spcBef>
                <a:spcPts val="0"/>
              </a:spcBef>
              <a:spcAft>
                <a:spcPts val="0"/>
              </a:spcAft>
              <a:buSzPts val="1100"/>
              <a:buNone/>
            </a:pPr>
            <a:r>
              <a:rPr b="0" i="1" lang="en-US" sz="1100" u="none" cap="none" strike="noStrike">
                <a:solidFill>
                  <a:srgbClr val="000000"/>
                </a:solidFill>
                <a:latin typeface="Arial"/>
                <a:ea typeface="Arial"/>
                <a:cs typeface="Arial"/>
                <a:sym typeface="Arial"/>
              </a:rPr>
              <a:t>Quantitative:</a:t>
            </a:r>
            <a:r>
              <a:rPr b="0" i="0" lang="en-US" sz="1100" u="none" cap="none" strike="noStrike">
                <a:solidFill>
                  <a:srgbClr val="000000"/>
                </a:solidFill>
                <a:latin typeface="Arial"/>
                <a:ea typeface="Arial"/>
                <a:cs typeface="Arial"/>
                <a:sym typeface="Arial"/>
              </a:rPr>
              <a:t> Use spreadsheet tools to analyse patterns in confidence, experience, and tool usage.</a:t>
            </a:r>
            <a:endParaRPr/>
          </a:p>
          <a:p>
            <a:pPr indent="0" lvl="0" marL="158750" rtl="0" algn="l">
              <a:lnSpc>
                <a:spcPct val="100000"/>
              </a:lnSpc>
              <a:spcBef>
                <a:spcPts val="0"/>
              </a:spcBef>
              <a:spcAft>
                <a:spcPts val="0"/>
              </a:spcAft>
              <a:buSzPts val="1100"/>
              <a:buNone/>
            </a:pPr>
            <a:r>
              <a:rPr b="0" i="1" lang="en-US" sz="1100" u="none" cap="none" strike="noStrike">
                <a:solidFill>
                  <a:srgbClr val="000000"/>
                </a:solidFill>
                <a:latin typeface="Arial"/>
                <a:ea typeface="Arial"/>
                <a:cs typeface="Arial"/>
                <a:sym typeface="Arial"/>
              </a:rPr>
              <a:t>Qualitative: </a:t>
            </a:r>
            <a:r>
              <a:rPr b="0" i="0" lang="en-US" sz="1100" u="none" cap="none" strike="noStrike">
                <a:solidFill>
                  <a:srgbClr val="000000"/>
                </a:solidFill>
                <a:latin typeface="Arial"/>
                <a:ea typeface="Arial"/>
                <a:cs typeface="Arial"/>
                <a:sym typeface="Arial"/>
              </a:rPr>
              <a:t>Group open-ended responses by themes (e.g. ethics, fear of automation, interest in using AI tools).</a:t>
            </a:r>
            <a:endParaRPr/>
          </a:p>
          <a:p>
            <a:pPr indent="0" lvl="0" marL="158750" rtl="0" algn="l">
              <a:lnSpc>
                <a:spcPct val="100000"/>
              </a:lnSpc>
              <a:spcBef>
                <a:spcPts val="0"/>
              </a:spcBef>
              <a:spcAft>
                <a:spcPts val="0"/>
              </a:spcAft>
              <a:buSzPts val="1100"/>
              <a:buNone/>
            </a:pPr>
            <a:r>
              <a:rPr b="0" i="1" lang="en-US" sz="1100" u="none" cap="none" strike="noStrike">
                <a:solidFill>
                  <a:srgbClr val="000000"/>
                </a:solidFill>
                <a:latin typeface="Arial"/>
                <a:ea typeface="Arial"/>
                <a:cs typeface="Arial"/>
                <a:sym typeface="Arial"/>
              </a:rPr>
              <a:t>Rubric Scores:</a:t>
            </a:r>
            <a:r>
              <a:rPr b="0" i="0" lang="en-US" sz="1100" u="none" cap="none" strike="noStrike">
                <a:solidFill>
                  <a:srgbClr val="000000"/>
                </a:solidFill>
                <a:latin typeface="Arial"/>
                <a:ea typeface="Arial"/>
                <a:cs typeface="Arial"/>
                <a:sym typeface="Arial"/>
              </a:rPr>
              <a:t> Aggregate to find overall competency levels across departments or teaching stages.</a:t>
            </a:r>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Report Key Findings Summarising</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 of staff with low/medium/high AI literacy.</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Most common misconceptions or anxieties.</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Priority areas for training (e.g. ethics, problem-solving, classroom application, deepfake detection).</a:t>
            </a:r>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Translate Results into a Professional Development Plan</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Use gaps to guide PD content (e.g., “80% lack understanding of algorithmic bias” → include session on bias).</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Differentiate PD for different groups (e.g., beginners vs. early adopters).</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Consider peer mentoring or creating digital literacy “champions.”</a:t>
            </a:r>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 Phase 3: Share the report with</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Senior leadership team to create SWOT analysis determining school-wide readiness</a:t>
            </a:r>
            <a:br>
              <a:rPr b="0" i="0" lang="en-US" sz="1100" u="none" cap="none" strike="noStrike">
                <a:solidFill>
                  <a:srgbClr val="000000"/>
                </a:solidFill>
                <a:latin typeface="Arial"/>
                <a:ea typeface="Arial"/>
                <a:cs typeface="Arial"/>
                <a:sym typeface="Arial"/>
              </a:rPr>
            </a:br>
            <a:r>
              <a:rPr b="0" i="0" lang="en-US" sz="1100" u="none" cap="none" strike="noStrike">
                <a:solidFill>
                  <a:srgbClr val="000000"/>
                </a:solidFill>
                <a:latin typeface="Arial"/>
                <a:ea typeface="Arial"/>
                <a:cs typeface="Arial"/>
                <a:sym typeface="Arial"/>
              </a:rPr>
              <a:t>See: </a:t>
            </a:r>
            <a:r>
              <a:rPr b="1" i="0" lang="en-US" sz="1100" u="none" cap="none" strike="noStrike">
                <a:solidFill>
                  <a:srgbClr val="000000"/>
                </a:solidFill>
                <a:latin typeface="Arial"/>
                <a:ea typeface="Arial"/>
                <a:cs typeface="Arial"/>
                <a:sym typeface="Arial"/>
              </a:rPr>
              <a:t>SWOT_Analysis_AI_Cybersecurity_Schools.docx</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Staff (brief summary with next steps)</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Parents and motivate them to attend courses too</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Revise and deepen this process annually.</a:t>
            </a:r>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 Phase 4: Professional Development</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Assign staff for professional development training in areas of needed improvement.</a:t>
            </a:r>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 Phase 5: School Implementation</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Schedule </a:t>
            </a:r>
            <a:r>
              <a:rPr b="1" i="0" lang="en-US" sz="1100" u="none" cap="none" strike="noStrike">
                <a:solidFill>
                  <a:srgbClr val="000000"/>
                </a:solidFill>
                <a:latin typeface="Arial"/>
                <a:ea typeface="Arial"/>
                <a:cs typeface="Arial"/>
                <a:sym typeface="Arial"/>
              </a:rPr>
              <a:t>hands-on sessions</a:t>
            </a:r>
            <a:r>
              <a:rPr b="0" i="0" lang="en-US" sz="1100" u="none" cap="none" strike="noStrike">
                <a:solidFill>
                  <a:srgbClr val="000000"/>
                </a:solidFill>
                <a:latin typeface="Arial"/>
                <a:ea typeface="Arial"/>
                <a:cs typeface="Arial"/>
                <a:sym typeface="Arial"/>
              </a:rPr>
              <a:t> using:</a:t>
            </a:r>
            <a:br>
              <a:rPr b="0" i="0" lang="en-US" sz="1100" u="none" cap="none" strike="noStrike">
                <a:solidFill>
                  <a:srgbClr val="000000"/>
                </a:solidFill>
                <a:latin typeface="Arial"/>
                <a:ea typeface="Arial"/>
                <a:cs typeface="Arial"/>
                <a:sym typeface="Arial"/>
              </a:rPr>
            </a:br>
            <a:r>
              <a:rPr b="0" i="1" lang="en-US" sz="1100" u="none" cap="none" strike="noStrike">
                <a:solidFill>
                  <a:srgbClr val="000000"/>
                </a:solidFill>
                <a:latin typeface="Arial"/>
                <a:ea typeface="Arial"/>
                <a:cs typeface="Arial"/>
                <a:sym typeface="Arial"/>
              </a:rPr>
              <a:t>Interactive Group Activities for AI Policy Fine-tuning</a:t>
            </a:r>
            <a:br>
              <a:rPr b="0" i="1" lang="en-US" sz="1100" u="none" cap="none" strike="noStrike">
                <a:solidFill>
                  <a:srgbClr val="000000"/>
                </a:solidFill>
                <a:latin typeface="Arial"/>
                <a:ea typeface="Arial"/>
                <a:cs typeface="Arial"/>
                <a:sym typeface="Arial"/>
              </a:rPr>
            </a:br>
            <a:r>
              <a:rPr b="0" i="1" lang="en-US" sz="1100" u="none" cap="none" strike="noStrike">
                <a:solidFill>
                  <a:srgbClr val="000000"/>
                </a:solidFill>
                <a:latin typeface="Arial"/>
                <a:ea typeface="Arial"/>
                <a:cs typeface="Arial"/>
                <a:sym typeface="Arial"/>
              </a:rPr>
              <a:t>Simulated Disinformation Attacks for Educator Training</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Evaluation and reflection on simulations: </a:t>
            </a:r>
            <a:r>
              <a:rPr b="1" i="0" lang="en-US" sz="1100" u="none" cap="none" strike="noStrike">
                <a:solidFill>
                  <a:srgbClr val="000000"/>
                </a:solidFill>
                <a:latin typeface="Arial"/>
                <a:ea typeface="Arial"/>
                <a:cs typeface="Arial"/>
                <a:sym typeface="Arial"/>
              </a:rPr>
              <a:t>SIMULATION-Evaluation_and_Reflection_Sheet.docx</a:t>
            </a:r>
            <a:endParaRPr b="1"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Finalise School Policy</a:t>
            </a:r>
            <a:br>
              <a:rPr b="0" lang="en-US"/>
            </a:br>
            <a:endParaRPr b="0"/>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 name="Shape 103"/>
        <p:cNvGrpSpPr/>
        <p:nvPr/>
      </p:nvGrpSpPr>
      <p:grpSpPr>
        <a:xfrm>
          <a:off x="0" y="0"/>
          <a:ext cx="0" cy="0"/>
          <a:chOff x="0" y="0"/>
          <a:chExt cx="0" cy="0"/>
        </a:xfrm>
      </p:grpSpPr>
      <p:sp>
        <p:nvSpPr>
          <p:cNvPr id="104" name="Google Shape;104;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05" name="Google Shape;105;p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5" name="Shape 435"/>
        <p:cNvGrpSpPr/>
        <p:nvPr/>
      </p:nvGrpSpPr>
      <p:grpSpPr>
        <a:xfrm>
          <a:off x="0" y="0"/>
          <a:ext cx="0" cy="0"/>
          <a:chOff x="0" y="0"/>
          <a:chExt cx="0" cy="0"/>
        </a:xfrm>
      </p:grpSpPr>
      <p:sp>
        <p:nvSpPr>
          <p:cNvPr id="436" name="Google Shape;436;p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37" name="Google Shape;437;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ETHICAL ISSUES FACING SCHOOLS</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 </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 </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Schools face several </a:t>
            </a:r>
            <a:r>
              <a:rPr b="1" i="0" lang="en-US" sz="1100" u="none" cap="none" strike="noStrike">
                <a:solidFill>
                  <a:srgbClr val="000000"/>
                </a:solidFill>
                <a:latin typeface="Arial"/>
                <a:ea typeface="Arial"/>
                <a:cs typeface="Arial"/>
                <a:sym typeface="Arial"/>
              </a:rPr>
              <a:t>ethical issues</a:t>
            </a:r>
            <a:r>
              <a:rPr b="0" i="0" lang="en-US" sz="1100" u="none" cap="none" strike="noStrike">
                <a:solidFill>
                  <a:srgbClr val="000000"/>
                </a:solidFill>
                <a:latin typeface="Arial"/>
                <a:ea typeface="Arial"/>
                <a:cs typeface="Arial"/>
                <a:sym typeface="Arial"/>
              </a:rPr>
              <a:t> concerning </a:t>
            </a:r>
            <a:r>
              <a:rPr b="1" i="0" lang="en-US" sz="1100" u="none" cap="none" strike="noStrike">
                <a:solidFill>
                  <a:srgbClr val="000000"/>
                </a:solidFill>
                <a:latin typeface="Arial"/>
                <a:ea typeface="Arial"/>
                <a:cs typeface="Arial"/>
                <a:sym typeface="Arial"/>
              </a:rPr>
              <a:t>AI</a:t>
            </a:r>
            <a:r>
              <a:rPr b="0" i="0" lang="en-US" sz="1100" u="none" cap="none" strike="noStrike">
                <a:solidFill>
                  <a:srgbClr val="000000"/>
                </a:solidFill>
                <a:latin typeface="Arial"/>
                <a:ea typeface="Arial"/>
                <a:cs typeface="Arial"/>
                <a:sym typeface="Arial"/>
              </a:rPr>
              <a:t> and </a:t>
            </a:r>
            <a:r>
              <a:rPr b="1" i="0" lang="en-US" sz="1100" u="none" cap="none" strike="noStrike">
                <a:solidFill>
                  <a:srgbClr val="000000"/>
                </a:solidFill>
                <a:latin typeface="Arial"/>
                <a:ea typeface="Arial"/>
                <a:cs typeface="Arial"/>
                <a:sym typeface="Arial"/>
              </a:rPr>
              <a:t>cybersecurity</a:t>
            </a:r>
            <a:r>
              <a:rPr b="0" i="0" lang="en-US" sz="1100" u="none" cap="none" strike="noStrike">
                <a:solidFill>
                  <a:srgbClr val="000000"/>
                </a:solidFill>
                <a:latin typeface="Arial"/>
                <a:ea typeface="Arial"/>
                <a:cs typeface="Arial"/>
                <a:sym typeface="Arial"/>
              </a:rPr>
              <a:t>, and these are becoming more urgent as digital tools become central to learning and administration. Here’s a breakdown:</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 </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1. Data Privacy and Protection</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Issue:</a:t>
            </a:r>
            <a:r>
              <a:rPr b="0" i="0" lang="en-US" sz="1100" u="none" cap="none" strike="noStrike">
                <a:solidFill>
                  <a:srgbClr val="000000"/>
                </a:solidFill>
                <a:latin typeface="Arial"/>
                <a:ea typeface="Arial"/>
                <a:cs typeface="Arial"/>
                <a:sym typeface="Arial"/>
              </a:rPr>
              <a:t> AI systems often collect and process large amounts of personal data—student records, learning behaviour, biometrics, browsing history.</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Ethical concern:</a:t>
            </a:r>
            <a:r>
              <a:rPr b="0" i="0" lang="en-US" sz="1100" u="none" cap="none" strike="noStrike">
                <a:solidFill>
                  <a:srgbClr val="000000"/>
                </a:solidFill>
                <a:latin typeface="Arial"/>
                <a:ea typeface="Arial"/>
                <a:cs typeface="Arial"/>
                <a:sym typeface="Arial"/>
              </a:rPr>
              <a:t> How securely is this data stored? Who has access? Is there informed consent from parents and students?</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Example:</a:t>
            </a:r>
            <a:r>
              <a:rPr b="0" i="0" lang="en-US" sz="1100" u="none" cap="none" strike="noStrike">
                <a:solidFill>
                  <a:srgbClr val="000000"/>
                </a:solidFill>
                <a:latin typeface="Arial"/>
                <a:ea typeface="Arial"/>
                <a:cs typeface="Arial"/>
                <a:sym typeface="Arial"/>
              </a:rPr>
              <a:t> A learning app tracking a student’s emotional state without clear consent.</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 </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2. Algorithmic Bias and Fairness</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Issue:</a:t>
            </a:r>
            <a:r>
              <a:rPr b="0" i="0" lang="en-US" sz="1100" u="none" cap="none" strike="noStrike">
                <a:solidFill>
                  <a:srgbClr val="000000"/>
                </a:solidFill>
                <a:latin typeface="Arial"/>
                <a:ea typeface="Arial"/>
                <a:cs typeface="Arial"/>
                <a:sym typeface="Arial"/>
              </a:rPr>
              <a:t> AI can produce biased results if its training data contains stereotypes or inequalities.</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Ethical concern:</a:t>
            </a:r>
            <a:r>
              <a:rPr b="0" i="0" lang="en-US" sz="1100" u="none" cap="none" strike="noStrike">
                <a:solidFill>
                  <a:srgbClr val="000000"/>
                </a:solidFill>
                <a:latin typeface="Arial"/>
                <a:ea typeface="Arial"/>
                <a:cs typeface="Arial"/>
                <a:sym typeface="Arial"/>
              </a:rPr>
              <a:t> Disadvantaged students may be unfairly graded or labelled by biased AI systems.</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Example:</a:t>
            </a:r>
            <a:r>
              <a:rPr b="0" i="0" lang="en-US" sz="1100" u="none" cap="none" strike="noStrike">
                <a:solidFill>
                  <a:srgbClr val="000000"/>
                </a:solidFill>
                <a:latin typeface="Arial"/>
                <a:ea typeface="Arial"/>
                <a:cs typeface="Arial"/>
                <a:sym typeface="Arial"/>
              </a:rPr>
              <a:t> AI grading essays may favour certain writing styles linked to cultural or socioeconomic background.</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 </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3. Transparency and Accountability</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Issue:</a:t>
            </a:r>
            <a:r>
              <a:rPr b="0" i="0" lang="en-US" sz="1100" u="none" cap="none" strike="noStrike">
                <a:solidFill>
                  <a:srgbClr val="000000"/>
                </a:solidFill>
                <a:latin typeface="Arial"/>
                <a:ea typeface="Arial"/>
                <a:cs typeface="Arial"/>
                <a:sym typeface="Arial"/>
              </a:rPr>
              <a:t> Many AI tools operate as “black boxes,” with their decision-making processes hidden.</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Ethical concern:</a:t>
            </a:r>
            <a:r>
              <a:rPr b="0" i="0" lang="en-US" sz="1100" u="none" cap="none" strike="noStrike">
                <a:solidFill>
                  <a:srgbClr val="000000"/>
                </a:solidFill>
                <a:latin typeface="Arial"/>
                <a:ea typeface="Arial"/>
                <a:cs typeface="Arial"/>
                <a:sym typeface="Arial"/>
              </a:rPr>
              <a:t> Teachers and parents may not understand why AI makes certain recommendations or scores.</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Example:</a:t>
            </a:r>
            <a:r>
              <a:rPr b="0" i="0" lang="en-US" sz="1100" u="none" cap="none" strike="noStrike">
                <a:solidFill>
                  <a:srgbClr val="000000"/>
                </a:solidFill>
                <a:latin typeface="Arial"/>
                <a:ea typeface="Arial"/>
                <a:cs typeface="Arial"/>
                <a:sym typeface="Arial"/>
              </a:rPr>
              <a:t> An AI tool flags a student as “at-risk” without clear reasoning, leading to unfair treatment.</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 </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4. Cybersecurity and Protection from Threats</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Issue:</a:t>
            </a:r>
            <a:r>
              <a:rPr b="0" i="0" lang="en-US" sz="1100" u="none" cap="none" strike="noStrike">
                <a:solidFill>
                  <a:srgbClr val="000000"/>
                </a:solidFill>
                <a:latin typeface="Arial"/>
                <a:ea typeface="Arial"/>
                <a:cs typeface="Arial"/>
                <a:sym typeface="Arial"/>
              </a:rPr>
              <a:t> Schools are vulnerable to hacking, ransomware, phishing, and deepfake attacks.</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Ethical concern:</a:t>
            </a:r>
            <a:r>
              <a:rPr b="0" i="0" lang="en-US" sz="1100" u="none" cap="none" strike="noStrike">
                <a:solidFill>
                  <a:srgbClr val="000000"/>
                </a:solidFill>
                <a:latin typeface="Arial"/>
                <a:ea typeface="Arial"/>
                <a:cs typeface="Arial"/>
                <a:sym typeface="Arial"/>
              </a:rPr>
              <a:t> A breach can expose sensitive student and staff data, leading to identity theft or reputational damage.</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Example:</a:t>
            </a:r>
            <a:r>
              <a:rPr b="0" i="0" lang="en-US" sz="1100" u="none" cap="none" strike="noStrike">
                <a:solidFill>
                  <a:srgbClr val="000000"/>
                </a:solidFill>
                <a:latin typeface="Arial"/>
                <a:ea typeface="Arial"/>
                <a:cs typeface="Arial"/>
                <a:sym typeface="Arial"/>
              </a:rPr>
              <a:t> A phishing email targeting teachers to gain access to the school’s grading system.</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 </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5. Informed Consent and Autonomy</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Issue:</a:t>
            </a:r>
            <a:r>
              <a:rPr b="0" i="0" lang="en-US" sz="1100" u="none" cap="none" strike="noStrike">
                <a:solidFill>
                  <a:srgbClr val="000000"/>
                </a:solidFill>
                <a:latin typeface="Arial"/>
                <a:ea typeface="Arial"/>
                <a:cs typeface="Arial"/>
                <a:sym typeface="Arial"/>
              </a:rPr>
              <a:t> Students and parents may not fully understand how AI tools work or the risks of using them.</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Ethical concern:</a:t>
            </a:r>
            <a:r>
              <a:rPr b="0" i="0" lang="en-US" sz="1100" u="none" cap="none" strike="noStrike">
                <a:solidFill>
                  <a:srgbClr val="000000"/>
                </a:solidFill>
                <a:latin typeface="Arial"/>
                <a:ea typeface="Arial"/>
                <a:cs typeface="Arial"/>
                <a:sym typeface="Arial"/>
              </a:rPr>
              <a:t> Without informed consent, schools risk violating personal rights.</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Example:</a:t>
            </a:r>
            <a:r>
              <a:rPr b="0" i="0" lang="en-US" sz="1100" u="none" cap="none" strike="noStrike">
                <a:solidFill>
                  <a:srgbClr val="000000"/>
                </a:solidFill>
                <a:latin typeface="Arial"/>
                <a:ea typeface="Arial"/>
                <a:cs typeface="Arial"/>
                <a:sym typeface="Arial"/>
              </a:rPr>
              <a:t> Using facial recognition for attendance without explaining potential misuse.</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 </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6. Misinformation, Disinformation, and Deepfakes</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Issue:</a:t>
            </a:r>
            <a:r>
              <a:rPr b="0" i="0" lang="en-US" sz="1100" u="none" cap="none" strike="noStrike">
                <a:solidFill>
                  <a:srgbClr val="000000"/>
                </a:solidFill>
                <a:latin typeface="Arial"/>
                <a:ea typeface="Arial"/>
                <a:cs typeface="Arial"/>
                <a:sym typeface="Arial"/>
              </a:rPr>
              <a:t> AI can generate convincing but false content.</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Ethical concern:</a:t>
            </a:r>
            <a:r>
              <a:rPr b="0" i="0" lang="en-US" sz="1100" u="none" cap="none" strike="noStrike">
                <a:solidFill>
                  <a:srgbClr val="000000"/>
                </a:solidFill>
                <a:latin typeface="Arial"/>
                <a:ea typeface="Arial"/>
                <a:cs typeface="Arial"/>
                <a:sym typeface="Arial"/>
              </a:rPr>
              <a:t> Students may be manipulated by fabricated videos or false narratives.</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Example:</a:t>
            </a:r>
            <a:r>
              <a:rPr b="0" i="0" lang="en-US" sz="1100" u="none" cap="none" strike="noStrike">
                <a:solidFill>
                  <a:srgbClr val="000000"/>
                </a:solidFill>
                <a:latin typeface="Arial"/>
                <a:ea typeface="Arial"/>
                <a:cs typeface="Arial"/>
                <a:sym typeface="Arial"/>
              </a:rPr>
              <a:t> A deepfake of a teacher making inappropriate comments circulating on social media.</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 </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7. Over-reliance on AI</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Issue:</a:t>
            </a:r>
            <a:r>
              <a:rPr b="0" i="0" lang="en-US" sz="1100" u="none" cap="none" strike="noStrike">
                <a:solidFill>
                  <a:srgbClr val="000000"/>
                </a:solidFill>
                <a:latin typeface="Arial"/>
                <a:ea typeface="Arial"/>
                <a:cs typeface="Arial"/>
                <a:sym typeface="Arial"/>
              </a:rPr>
              <a:t> Teachers and students may become dependent on AI for thinking, creativity, and decision-making.</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Ethical concern:</a:t>
            </a:r>
            <a:r>
              <a:rPr b="0" i="0" lang="en-US" sz="1100" u="none" cap="none" strike="noStrike">
                <a:solidFill>
                  <a:srgbClr val="000000"/>
                </a:solidFill>
                <a:latin typeface="Arial"/>
                <a:ea typeface="Arial"/>
                <a:cs typeface="Arial"/>
                <a:sym typeface="Arial"/>
              </a:rPr>
              <a:t> This could erode critical thinking and problem-solving skills.</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Example:</a:t>
            </a:r>
            <a:r>
              <a:rPr b="0" i="0" lang="en-US" sz="1100" u="none" cap="none" strike="noStrike">
                <a:solidFill>
                  <a:srgbClr val="000000"/>
                </a:solidFill>
                <a:latin typeface="Arial"/>
                <a:ea typeface="Arial"/>
                <a:cs typeface="Arial"/>
                <a:sym typeface="Arial"/>
              </a:rPr>
              <a:t> Students using AI to write all assignments without developing their own skills.</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 </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8. Digital Equity and Access</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Issue:</a:t>
            </a:r>
            <a:r>
              <a:rPr b="0" i="0" lang="en-US" sz="1100" u="none" cap="none" strike="noStrike">
                <a:solidFill>
                  <a:srgbClr val="000000"/>
                </a:solidFill>
                <a:latin typeface="Arial"/>
                <a:ea typeface="Arial"/>
                <a:cs typeface="Arial"/>
                <a:sym typeface="Arial"/>
              </a:rPr>
              <a:t> Not all students have equal access to AI-enabled learning tools or secure internet.</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Ethical concern:</a:t>
            </a:r>
            <a:r>
              <a:rPr b="0" i="0" lang="en-US" sz="1100" u="none" cap="none" strike="noStrike">
                <a:solidFill>
                  <a:srgbClr val="000000"/>
                </a:solidFill>
                <a:latin typeface="Arial"/>
                <a:ea typeface="Arial"/>
                <a:cs typeface="Arial"/>
                <a:sym typeface="Arial"/>
              </a:rPr>
              <a:t> AI adoption may widen the gap between privileged and disadvantaged students.</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Example:</a:t>
            </a:r>
            <a:r>
              <a:rPr b="0" i="0" lang="en-US" sz="1100" u="none" cap="none" strike="noStrike">
                <a:solidFill>
                  <a:srgbClr val="000000"/>
                </a:solidFill>
                <a:latin typeface="Arial"/>
                <a:ea typeface="Arial"/>
                <a:cs typeface="Arial"/>
                <a:sym typeface="Arial"/>
              </a:rPr>
              <a:t> Rural schools without strong cybersecurity protections become easier targets for attacks.</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 </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9. Teacher Preparedness and Professional Responsibility</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Issue:</a:t>
            </a:r>
            <a:r>
              <a:rPr b="0" i="0" lang="en-US" sz="1100" u="none" cap="none" strike="noStrike">
                <a:solidFill>
                  <a:srgbClr val="000000"/>
                </a:solidFill>
                <a:latin typeface="Arial"/>
                <a:ea typeface="Arial"/>
                <a:cs typeface="Arial"/>
                <a:sym typeface="Arial"/>
              </a:rPr>
              <a:t> Many teachers have little formal training in AI literacy or cybersecurity.</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Ethical concern:</a:t>
            </a:r>
            <a:r>
              <a:rPr b="0" i="0" lang="en-US" sz="1100" u="none" cap="none" strike="noStrike">
                <a:solidFill>
                  <a:srgbClr val="000000"/>
                </a:solidFill>
                <a:latin typeface="Arial"/>
                <a:ea typeface="Arial"/>
                <a:cs typeface="Arial"/>
                <a:sym typeface="Arial"/>
              </a:rPr>
              <a:t> Without this knowledge, they may unknowingly expose students to risks.</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Example:</a:t>
            </a:r>
            <a:r>
              <a:rPr b="0" i="0" lang="en-US" sz="1100" u="none" cap="none" strike="noStrike">
                <a:solidFill>
                  <a:srgbClr val="000000"/>
                </a:solidFill>
                <a:latin typeface="Arial"/>
                <a:ea typeface="Arial"/>
                <a:cs typeface="Arial"/>
                <a:sym typeface="Arial"/>
              </a:rPr>
              <a:t> A teacher clicking a malicious link that compromises the school’s network.</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 </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10. Regulation and Compliance</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Issue:</a:t>
            </a:r>
            <a:r>
              <a:rPr b="0" i="0" lang="en-US" sz="1100" u="none" cap="none" strike="noStrike">
                <a:solidFill>
                  <a:srgbClr val="000000"/>
                </a:solidFill>
                <a:latin typeface="Arial"/>
                <a:ea typeface="Arial"/>
                <a:cs typeface="Arial"/>
                <a:sym typeface="Arial"/>
              </a:rPr>
              <a:t> Schools must navigate complex laws (e.g., GDPR in Europe, FERPA in the US).</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Ethical concern:</a:t>
            </a:r>
            <a:r>
              <a:rPr b="0" i="0" lang="en-US" sz="1100" u="none" cap="none" strike="noStrike">
                <a:solidFill>
                  <a:srgbClr val="000000"/>
                </a:solidFill>
                <a:latin typeface="Arial"/>
                <a:ea typeface="Arial"/>
                <a:cs typeface="Arial"/>
                <a:sym typeface="Arial"/>
              </a:rPr>
              <a:t> Failing to comply can result in legal penalties and loss of trust.</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Example:</a:t>
            </a:r>
            <a:r>
              <a:rPr b="0" i="0" lang="en-US" sz="1100" u="none" cap="none" strike="noStrike">
                <a:solidFill>
                  <a:srgbClr val="000000"/>
                </a:solidFill>
                <a:latin typeface="Arial"/>
                <a:ea typeface="Arial"/>
                <a:cs typeface="Arial"/>
                <a:sym typeface="Arial"/>
              </a:rPr>
              <a:t> Sharing student data with third-party AI tools without legal safeguards.</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 </a:t>
            </a:r>
            <a:endParaRPr b="0" i="0" sz="11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100"/>
              <a:buNone/>
            </a:pPr>
            <a:r>
              <a:t/>
            </a:r>
            <a:endParaRPr b="0"/>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2" name="Shape 452"/>
        <p:cNvGrpSpPr/>
        <p:nvPr/>
      </p:nvGrpSpPr>
      <p:grpSpPr>
        <a:xfrm>
          <a:off x="0" y="0"/>
          <a:ext cx="0" cy="0"/>
          <a:chOff x="0" y="0"/>
          <a:chExt cx="0" cy="0"/>
        </a:xfrm>
      </p:grpSpPr>
      <p:sp>
        <p:nvSpPr>
          <p:cNvPr id="453" name="Google Shape;453;p4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454" name="Google Shape;454;p4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0" name="Shape 470"/>
        <p:cNvGrpSpPr/>
        <p:nvPr/>
      </p:nvGrpSpPr>
      <p:grpSpPr>
        <a:xfrm>
          <a:off x="0" y="0"/>
          <a:ext cx="0" cy="0"/>
          <a:chOff x="0" y="0"/>
          <a:chExt cx="0" cy="0"/>
        </a:xfrm>
      </p:grpSpPr>
      <p:sp>
        <p:nvSpPr>
          <p:cNvPr id="471" name="Google Shape;471;p4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72" name="Google Shape;472;p4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marR="0" rtl="0" algn="l">
              <a:lnSpc>
                <a:spcPct val="100000"/>
              </a:lnSpc>
              <a:spcBef>
                <a:spcPts val="0"/>
              </a:spcBef>
              <a:spcAft>
                <a:spcPts val="0"/>
              </a:spcAft>
              <a:buClr>
                <a:srgbClr val="000000"/>
              </a:buClr>
              <a:buSzPts val="1100"/>
              <a:buFont typeface="Arial"/>
              <a:buNone/>
            </a:pPr>
            <a:r>
              <a:rPr b="0" i="0" lang="en-US" sz="1100" u="none" cap="none" strike="noStrike">
                <a:solidFill>
                  <a:srgbClr val="000000"/>
                </a:solidFill>
                <a:latin typeface="Arial"/>
                <a:ea typeface="Arial"/>
                <a:cs typeface="Arial"/>
                <a:sym typeface="Arial"/>
              </a:rPr>
              <a:t>Talk the situation over and investigate how you would handle as school leader. Max 20 min</a:t>
            </a:r>
            <a:endParaRPr/>
          </a:p>
          <a:p>
            <a:pPr indent="0" lvl="0" marL="158750" rtl="0" algn="l">
              <a:lnSpc>
                <a:spcPct val="100000"/>
              </a:lnSpc>
              <a:spcBef>
                <a:spcPts val="0"/>
              </a:spcBef>
              <a:spcAft>
                <a:spcPts val="0"/>
              </a:spcAft>
              <a:buSzPts val="1100"/>
              <a:buNone/>
            </a:pPr>
            <a:r>
              <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An Example:</a:t>
            </a:r>
            <a:endParaRPr b="1"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t/>
            </a:r>
            <a:endParaRPr b="1"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Ethics Debate Carousel</a:t>
            </a:r>
            <a:endParaRPr b="1"/>
          </a:p>
          <a:p>
            <a:pPr indent="0" lvl="0" marL="158750" rtl="0" algn="l">
              <a:lnSpc>
                <a:spcPct val="100000"/>
              </a:lnSpc>
              <a:spcBef>
                <a:spcPts val="0"/>
              </a:spcBef>
              <a:spcAft>
                <a:spcPts val="0"/>
              </a:spcAft>
              <a:buSzPts val="1100"/>
              <a:buNone/>
            </a:pPr>
            <a:br>
              <a:rPr b="0" lang="en-US"/>
            </a:br>
            <a:r>
              <a:rPr b="1" i="0" lang="en-US" sz="1100" u="none" cap="none" strike="noStrike">
                <a:solidFill>
                  <a:srgbClr val="000000"/>
                </a:solidFill>
                <a:latin typeface="Arial"/>
                <a:ea typeface="Arial"/>
                <a:cs typeface="Arial"/>
                <a:sym typeface="Arial"/>
              </a:rPr>
              <a:t>Objective</a:t>
            </a:r>
            <a:r>
              <a:rPr b="0" i="0" lang="en-US" sz="1100" u="none" cap="none" strike="noStrike">
                <a:solidFill>
                  <a:srgbClr val="000000"/>
                </a:solidFill>
                <a:latin typeface="Arial"/>
                <a:ea typeface="Arial"/>
                <a:cs typeface="Arial"/>
                <a:sym typeface="Arial"/>
              </a:rPr>
              <a:t>: Engage in critical thinking about ethical dilemmas related to AI in schools.</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Time</a:t>
            </a:r>
            <a:r>
              <a:rPr b="0" i="0" lang="en-US" sz="1100" u="none" cap="none" strike="noStrike">
                <a:solidFill>
                  <a:srgbClr val="000000"/>
                </a:solidFill>
                <a:latin typeface="Arial"/>
                <a:ea typeface="Arial"/>
                <a:cs typeface="Arial"/>
                <a:sym typeface="Arial"/>
              </a:rPr>
              <a:t>: 45–60 minutes</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Group Size</a:t>
            </a:r>
            <a:r>
              <a:rPr b="0" i="0" lang="en-US" sz="1100" u="none" cap="none" strike="noStrike">
                <a:solidFill>
                  <a:srgbClr val="000000"/>
                </a:solidFill>
                <a:latin typeface="Arial"/>
                <a:ea typeface="Arial"/>
                <a:cs typeface="Arial"/>
                <a:sym typeface="Arial"/>
              </a:rPr>
              <a:t>: 4–6 per debate station</a:t>
            </a:r>
            <a:endParaRPr b="0"/>
          </a:p>
          <a:p>
            <a:pPr indent="0" lvl="0" marL="158750" rtl="0" algn="l">
              <a:lnSpc>
                <a:spcPct val="100000"/>
              </a:lnSpc>
              <a:spcBef>
                <a:spcPts val="0"/>
              </a:spcBef>
              <a:spcAft>
                <a:spcPts val="0"/>
              </a:spcAft>
              <a:buSzPts val="1100"/>
              <a:buNone/>
            </a:pPr>
            <a:r>
              <a:rPr b="1" i="1" lang="en-US" sz="1100" u="none" cap="none" strike="noStrike">
                <a:solidFill>
                  <a:srgbClr val="000000"/>
                </a:solidFill>
                <a:latin typeface="Arial"/>
                <a:ea typeface="Arial"/>
                <a:cs typeface="Arial"/>
                <a:sym typeface="Arial"/>
              </a:rPr>
              <a:t> Materials:</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Debate scenario cards (see examples below)</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Opinion signs: Agree / Disagree / Unsure</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Timer and whiteboard for each station</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1" lang="en-US" sz="1100" u="none" cap="none" strike="noStrike">
                <a:solidFill>
                  <a:srgbClr val="000000"/>
                </a:solidFill>
                <a:latin typeface="Arial"/>
                <a:ea typeface="Arial"/>
                <a:cs typeface="Arial"/>
                <a:sym typeface="Arial"/>
              </a:rPr>
              <a:t> Example Scenarios:</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“It is acceptable to use AI tools like ChatGPT to help grade essays.”</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“Students should be allowed to use AI image generators in art classes.”</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“Teachers should be required to disclose when AI is used in lesson planning.”</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“Schools should use facial recognition for attendance and security.”</a:t>
            </a:r>
            <a:endParaRPr/>
          </a:p>
          <a:p>
            <a:pPr indent="0" lvl="0" marL="158750" rtl="0" algn="l">
              <a:lnSpc>
                <a:spcPct val="100000"/>
              </a:lnSpc>
              <a:spcBef>
                <a:spcPts val="0"/>
              </a:spcBef>
              <a:spcAft>
                <a:spcPts val="0"/>
              </a:spcAft>
              <a:buSzPts val="1100"/>
              <a:buNone/>
            </a:pPr>
            <a:r>
              <a:rPr b="1" i="1" lang="en-US" sz="1100" u="none" cap="none" strike="noStrike">
                <a:solidFill>
                  <a:srgbClr val="000000"/>
                </a:solidFill>
                <a:latin typeface="Arial"/>
                <a:ea typeface="Arial"/>
                <a:cs typeface="Arial"/>
                <a:sym typeface="Arial"/>
              </a:rPr>
              <a:t> Steps:</a:t>
            </a:r>
            <a:endParaRPr b="1"/>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Set Up Debate Stations (5 mins)</a:t>
            </a:r>
            <a:r>
              <a:rPr b="0" i="0" lang="en-US" sz="1100" u="none" cap="none" strike="noStrike">
                <a:solidFill>
                  <a:srgbClr val="000000"/>
                </a:solidFill>
                <a:latin typeface="Arial"/>
                <a:ea typeface="Arial"/>
                <a:cs typeface="Arial"/>
                <a:sym typeface="Arial"/>
              </a:rPr>
              <a:t>: Place one scenario at each table.</a:t>
            </a:r>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Debate Rounds (30 mins)</a:t>
            </a:r>
            <a:r>
              <a:rPr b="0" i="0" lang="en-US" sz="1100" u="none" cap="none" strike="noStrike">
                <a:solidFill>
                  <a:srgbClr val="000000"/>
                </a:solidFill>
                <a:latin typeface="Arial"/>
                <a:ea typeface="Arial"/>
                <a:cs typeface="Arial"/>
                <a:sym typeface="Arial"/>
              </a:rPr>
              <a:t>: Groups rotate every 10 minutes to a new station.</a:t>
            </a:r>
            <a:endParaRPr/>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Read the scenario.</a:t>
            </a:r>
            <a:endParaRPr/>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Choose your stance.</a:t>
            </a:r>
            <a:endParaRPr/>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Discuss and record pros/cons and ethical risks.</a:t>
            </a:r>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Whole-Group Reflection (15 mins)</a:t>
            </a:r>
            <a:r>
              <a:rPr b="0" i="0" lang="en-US" sz="1100" u="none" cap="none" strike="noStrike">
                <a:solidFill>
                  <a:srgbClr val="000000"/>
                </a:solidFill>
                <a:latin typeface="Arial"/>
                <a:ea typeface="Arial"/>
                <a:cs typeface="Arial"/>
                <a:sym typeface="Arial"/>
              </a:rPr>
              <a:t>:</a:t>
            </a:r>
            <a:endParaRPr/>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Which scenarios sparked the most disagreement?</a:t>
            </a:r>
            <a:endParaRPr/>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What values should guide our AI use in education?</a:t>
            </a:r>
            <a:endParaRPr/>
          </a:p>
          <a:p>
            <a:pPr indent="0" lvl="0" marL="158750" rtl="0" algn="l">
              <a:lnSpc>
                <a:spcPct val="100000"/>
              </a:lnSpc>
              <a:spcBef>
                <a:spcPts val="0"/>
              </a:spcBef>
              <a:spcAft>
                <a:spcPts val="0"/>
              </a:spcAft>
              <a:buSzPts val="1100"/>
              <a:buNone/>
            </a:pPr>
            <a:r>
              <a:rPr b="1" i="1" lang="en-US" sz="1100" u="none" cap="none" strike="noStrike">
                <a:solidFill>
                  <a:srgbClr val="000000"/>
                </a:solidFill>
                <a:latin typeface="Arial"/>
                <a:ea typeface="Arial"/>
                <a:cs typeface="Arial"/>
                <a:sym typeface="Arial"/>
              </a:rPr>
              <a:t>Outcome:</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Teachers practice ethical reasoning, see multiple perspectives, and define principles for AI use in their context.</a:t>
            </a:r>
            <a:br>
              <a:rPr b="0" lang="en-US"/>
            </a:br>
            <a:endParaRPr b="0"/>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7" name="Shape 487"/>
        <p:cNvGrpSpPr/>
        <p:nvPr/>
      </p:nvGrpSpPr>
      <p:grpSpPr>
        <a:xfrm>
          <a:off x="0" y="0"/>
          <a:ext cx="0" cy="0"/>
          <a:chOff x="0" y="0"/>
          <a:chExt cx="0" cy="0"/>
        </a:xfrm>
      </p:grpSpPr>
      <p:sp>
        <p:nvSpPr>
          <p:cNvPr id="488" name="Google Shape;488;p4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89" name="Google Shape;489;p4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marR="0" rtl="0" algn="l">
              <a:lnSpc>
                <a:spcPct val="100000"/>
              </a:lnSpc>
              <a:spcBef>
                <a:spcPts val="0"/>
              </a:spcBef>
              <a:spcAft>
                <a:spcPts val="0"/>
              </a:spcAft>
              <a:buClr>
                <a:srgbClr val="000000"/>
              </a:buClr>
              <a:buSzPts val="1100"/>
              <a:buFont typeface="Arial"/>
              <a:buNone/>
            </a:pPr>
            <a:r>
              <a:rPr b="0" i="0" lang="en-US" sz="1100" u="none" cap="none" strike="noStrike">
                <a:solidFill>
                  <a:srgbClr val="000000"/>
                </a:solidFill>
                <a:latin typeface="Arial"/>
                <a:ea typeface="Arial"/>
                <a:cs typeface="Arial"/>
                <a:sym typeface="Arial"/>
              </a:rPr>
              <a:t>Talk the situation over and investigate how you would handle as shool leader. Max 20 min</a:t>
            </a:r>
            <a:endParaRPr/>
          </a:p>
          <a:p>
            <a:pPr indent="0" lvl="0" marL="158750" rtl="0" algn="l">
              <a:lnSpc>
                <a:spcPct val="100000"/>
              </a:lnSpc>
              <a:spcBef>
                <a:spcPts val="0"/>
              </a:spcBef>
              <a:spcAft>
                <a:spcPts val="0"/>
              </a:spcAft>
              <a:buSzPts val="1100"/>
              <a:buNone/>
            </a:pPr>
            <a:r>
              <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An Example:</a:t>
            </a:r>
            <a:endParaRPr/>
          </a:p>
          <a:p>
            <a:pPr indent="0" lvl="0" marL="158750" rtl="0" algn="l">
              <a:lnSpc>
                <a:spcPct val="100000"/>
              </a:lnSpc>
              <a:spcBef>
                <a:spcPts val="0"/>
              </a:spcBef>
              <a:spcAft>
                <a:spcPts val="0"/>
              </a:spcAft>
              <a:buSzPts val="1100"/>
              <a:buNone/>
            </a:pPr>
            <a:r>
              <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Theme: Deepfake impersonation + viral disinformation</a:t>
            </a:r>
            <a:endParaRPr b="1"/>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Format</a:t>
            </a:r>
            <a:r>
              <a:rPr b="0" i="0" lang="en-US" sz="1100" u="none" cap="none" strike="noStrike">
                <a:solidFill>
                  <a:srgbClr val="000000"/>
                </a:solidFill>
                <a:latin typeface="Arial"/>
                <a:ea typeface="Arial"/>
                <a:cs typeface="Arial"/>
                <a:sym typeface="Arial"/>
              </a:rPr>
              <a:t>: Role-play + rapid response drill</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Scenario:</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A </a:t>
            </a:r>
            <a:r>
              <a:rPr b="1" i="0" lang="en-US" sz="1100" u="none" cap="none" strike="noStrike">
                <a:solidFill>
                  <a:srgbClr val="000000"/>
                </a:solidFill>
                <a:latin typeface="Arial"/>
                <a:ea typeface="Arial"/>
                <a:cs typeface="Arial"/>
                <a:sym typeface="Arial"/>
              </a:rPr>
              <a:t>video allegedly showing your principal making discriminatory comments</a:t>
            </a:r>
            <a:r>
              <a:rPr b="0" i="0" lang="en-US" sz="1100" u="none" cap="none" strike="noStrike">
                <a:solidFill>
                  <a:srgbClr val="000000"/>
                </a:solidFill>
                <a:latin typeface="Arial"/>
                <a:ea typeface="Arial"/>
                <a:cs typeface="Arial"/>
                <a:sym typeface="Arial"/>
              </a:rPr>
              <a:t> about students has surfaced on TikTok. The clip is already gaining traction, and students are resharing it with captions like “So much for inclusion 😤.” A local blog has picked it up and is requesting comment.</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Attack Mechanics:</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The video is a </a:t>
            </a:r>
            <a:r>
              <a:rPr b="1" i="0" lang="en-US" sz="1100" u="none" cap="none" strike="noStrike">
                <a:solidFill>
                  <a:srgbClr val="000000"/>
                </a:solidFill>
                <a:latin typeface="Arial"/>
                <a:ea typeface="Arial"/>
                <a:cs typeface="Arial"/>
                <a:sym typeface="Arial"/>
              </a:rPr>
              <a:t>deepfake</a:t>
            </a:r>
            <a:r>
              <a:rPr b="0" i="0" lang="en-US" sz="1100" u="none" cap="none" strike="noStrike">
                <a:solidFill>
                  <a:srgbClr val="000000"/>
                </a:solidFill>
                <a:latin typeface="Arial"/>
                <a:ea typeface="Arial"/>
                <a:cs typeface="Arial"/>
                <a:sym typeface="Arial"/>
              </a:rPr>
              <a:t>, stitched together using clips from past speeches.</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The audio is </a:t>
            </a:r>
            <a:r>
              <a:rPr b="1" i="0" lang="en-US" sz="1100" u="none" cap="none" strike="noStrike">
                <a:solidFill>
                  <a:srgbClr val="000000"/>
                </a:solidFill>
                <a:latin typeface="Arial"/>
                <a:ea typeface="Arial"/>
                <a:cs typeface="Arial"/>
                <a:sym typeface="Arial"/>
              </a:rPr>
              <a:t>AI-generated</a:t>
            </a:r>
            <a:r>
              <a:rPr b="0" i="0" lang="en-US" sz="1100" u="none" cap="none" strike="noStrike">
                <a:solidFill>
                  <a:srgbClr val="000000"/>
                </a:solidFill>
                <a:latin typeface="Arial"/>
                <a:ea typeface="Arial"/>
                <a:cs typeface="Arial"/>
                <a:sym typeface="Arial"/>
              </a:rPr>
              <a:t>, matched with facial movements.</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It was uploaded by a </a:t>
            </a:r>
            <a:r>
              <a:rPr b="1" i="0" lang="en-US" sz="1100" u="none" cap="none" strike="noStrike">
                <a:solidFill>
                  <a:srgbClr val="000000"/>
                </a:solidFill>
                <a:latin typeface="Arial"/>
                <a:ea typeface="Arial"/>
                <a:cs typeface="Arial"/>
                <a:sym typeface="Arial"/>
              </a:rPr>
              <a:t>sock puppet account</a:t>
            </a:r>
            <a:r>
              <a:rPr b="0" i="0" lang="en-US" sz="1100" u="none" cap="none" strike="noStrike">
                <a:solidFill>
                  <a:srgbClr val="000000"/>
                </a:solidFill>
                <a:latin typeface="Arial"/>
                <a:ea typeface="Arial"/>
                <a:cs typeface="Arial"/>
                <a:sym typeface="Arial"/>
              </a:rPr>
              <a:t> designed to mimic a concerned parent.</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Comments are being </a:t>
            </a:r>
            <a:r>
              <a:rPr b="1" i="0" lang="en-US" sz="1100" u="none" cap="none" strike="noStrike">
                <a:solidFill>
                  <a:srgbClr val="000000"/>
                </a:solidFill>
                <a:latin typeface="Arial"/>
                <a:ea typeface="Arial"/>
                <a:cs typeface="Arial"/>
                <a:sym typeface="Arial"/>
              </a:rPr>
              <a:t>amplified by bots</a:t>
            </a:r>
            <a:r>
              <a:rPr b="0" i="0" lang="en-US" sz="1100" u="none" cap="none" strike="noStrike">
                <a:solidFill>
                  <a:srgbClr val="000000"/>
                </a:solidFill>
                <a:latin typeface="Arial"/>
                <a:ea typeface="Arial"/>
                <a:cs typeface="Arial"/>
                <a:sym typeface="Arial"/>
              </a:rPr>
              <a:t>, fuelling outrage and confusion.</a:t>
            </a:r>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Objectives:</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Detect signs that the video may be manipulated.</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Decide how to respond to staff, students, media, and parents.</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Determine what tools and experts to engage (e.g., media forensics, IT support).</a:t>
            </a:r>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Debrief Questions:</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What signs suggested the video might not be authentic?</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How would you contain panic without censoring student discussion?</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Should the principal make a statement? What should it say?</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What preventative steps could reduce the impact of such attacks?</a:t>
            </a:r>
            <a:endParaRPr/>
          </a:p>
          <a:p>
            <a:pPr indent="0" lvl="0" marL="158750" rtl="0" algn="l">
              <a:lnSpc>
                <a:spcPct val="100000"/>
              </a:lnSpc>
              <a:spcBef>
                <a:spcPts val="0"/>
              </a:spcBef>
              <a:spcAft>
                <a:spcPts val="0"/>
              </a:spcAft>
              <a:buSzPts val="1100"/>
              <a:buNone/>
            </a:pPr>
            <a:br>
              <a:rPr b="0" lang="en-US"/>
            </a:br>
            <a:endParaRPr b="0"/>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4" name="Shape 504"/>
        <p:cNvGrpSpPr/>
        <p:nvPr/>
      </p:nvGrpSpPr>
      <p:grpSpPr>
        <a:xfrm>
          <a:off x="0" y="0"/>
          <a:ext cx="0" cy="0"/>
          <a:chOff x="0" y="0"/>
          <a:chExt cx="0" cy="0"/>
        </a:xfrm>
      </p:grpSpPr>
      <p:sp>
        <p:nvSpPr>
          <p:cNvPr id="505" name="Google Shape;505;p4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06" name="Google Shape;506;p4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marR="0" rtl="0" algn="l">
              <a:lnSpc>
                <a:spcPct val="100000"/>
              </a:lnSpc>
              <a:spcBef>
                <a:spcPts val="0"/>
              </a:spcBef>
              <a:spcAft>
                <a:spcPts val="0"/>
              </a:spcAft>
              <a:buClr>
                <a:srgbClr val="000000"/>
              </a:buClr>
              <a:buSzPts val="1100"/>
              <a:buFont typeface="Arial"/>
              <a:buNone/>
            </a:pPr>
            <a:r>
              <a:rPr b="0" i="0" lang="en-US" sz="1100" u="none" cap="none" strike="noStrike">
                <a:solidFill>
                  <a:srgbClr val="000000"/>
                </a:solidFill>
                <a:latin typeface="Arial"/>
                <a:ea typeface="Arial"/>
                <a:cs typeface="Arial"/>
                <a:sym typeface="Arial"/>
              </a:rPr>
              <a:t>Talk the situation over and investigate how you would handle as shool leader. Max 20 min</a:t>
            </a:r>
            <a:endParaRPr/>
          </a:p>
          <a:p>
            <a:pPr indent="0" lvl="0" marL="158750" rtl="0" algn="l">
              <a:lnSpc>
                <a:spcPct val="100000"/>
              </a:lnSpc>
              <a:spcBef>
                <a:spcPts val="0"/>
              </a:spcBef>
              <a:spcAft>
                <a:spcPts val="0"/>
              </a:spcAft>
              <a:buSzPts val="1100"/>
              <a:buNone/>
            </a:pPr>
            <a:r>
              <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An Example:</a:t>
            </a:r>
            <a:endParaRPr/>
          </a:p>
          <a:p>
            <a:pPr indent="0" lvl="0" marL="158750" rtl="0" algn="l">
              <a:lnSpc>
                <a:spcPct val="100000"/>
              </a:lnSpc>
              <a:spcBef>
                <a:spcPts val="0"/>
              </a:spcBef>
              <a:spcAft>
                <a:spcPts val="0"/>
              </a:spcAft>
              <a:buSzPts val="1100"/>
              <a:buNone/>
            </a:pPr>
            <a:r>
              <a:t/>
            </a:r>
            <a:endParaRPr b="1"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Theme: Astroturfing + AI-generated propaganda</a:t>
            </a:r>
            <a:endParaRPr b="1"/>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Format</a:t>
            </a:r>
            <a:r>
              <a:rPr b="0" i="0" lang="en-US" sz="1100" u="none" cap="none" strike="noStrike">
                <a:solidFill>
                  <a:srgbClr val="000000"/>
                </a:solidFill>
                <a:latin typeface="Arial"/>
                <a:ea typeface="Arial"/>
                <a:cs typeface="Arial"/>
                <a:sym typeface="Arial"/>
              </a:rPr>
              <a:t>: Small group strategic planning task</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Scenario:</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A </a:t>
            </a:r>
            <a:r>
              <a:rPr b="1" i="0" lang="en-US" sz="1100" u="none" cap="none" strike="noStrike">
                <a:solidFill>
                  <a:srgbClr val="000000"/>
                </a:solidFill>
                <a:latin typeface="Arial"/>
                <a:ea typeface="Arial"/>
                <a:cs typeface="Arial"/>
                <a:sym typeface="Arial"/>
              </a:rPr>
              <a:t>viral campaign claims your school is planning to introduce “AI brain-monitoring headsets”</a:t>
            </a:r>
            <a:r>
              <a:rPr b="0" i="0" lang="en-US" sz="1100" u="none" cap="none" strike="noStrike">
                <a:solidFill>
                  <a:srgbClr val="000000"/>
                </a:solidFill>
                <a:latin typeface="Arial"/>
                <a:ea typeface="Arial"/>
                <a:cs typeface="Arial"/>
                <a:sym typeface="Arial"/>
              </a:rPr>
              <a:t> to track students’ emotions in real time. A PDF “survey” has been circulating on WhatsApp, allegedly signed by your tech coordinator, calling it a “mental wellness pilot.”</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Attack Mechanics:</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The PDF was </a:t>
            </a:r>
            <a:r>
              <a:rPr b="1" i="0" lang="en-US" sz="1100" u="none" cap="none" strike="noStrike">
                <a:solidFill>
                  <a:srgbClr val="000000"/>
                </a:solidFill>
                <a:latin typeface="Arial"/>
                <a:ea typeface="Arial"/>
                <a:cs typeface="Arial"/>
                <a:sym typeface="Arial"/>
              </a:rPr>
              <a:t>AI-generated</a:t>
            </a:r>
            <a:r>
              <a:rPr b="0" i="0" lang="en-US" sz="1100" u="none" cap="none" strike="noStrike">
                <a:solidFill>
                  <a:srgbClr val="000000"/>
                </a:solidFill>
                <a:latin typeface="Arial"/>
                <a:ea typeface="Arial"/>
                <a:cs typeface="Arial"/>
                <a:sym typeface="Arial"/>
              </a:rPr>
              <a:t> using a school-branded template and fake signatures.</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A Twitter hashtag campaign (#StopMindControlEDU) has emerged, appearing grassroots.</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Parent chat groups are exploding with speculation and anger.</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Local media contacts the school for comment within 6 hours.</a:t>
            </a:r>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 Objectives:</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Verify the document’s origin and authenticity.</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Draft a holding statement and action plan.</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Decide how to coordinate with PTA, district officials, and staff.</a:t>
            </a:r>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Debrief Questions:</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What indicators flagged this campaign as astroturfing?</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How could you build parent trust before and after an incident like this?</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Should schools proactively explain tech tools before rollouts?</a:t>
            </a:r>
            <a:endParaRPr/>
          </a:p>
          <a:p>
            <a:pPr indent="0" lvl="0" marL="158750" rtl="0" algn="l">
              <a:lnSpc>
                <a:spcPct val="100000"/>
              </a:lnSpc>
              <a:spcBef>
                <a:spcPts val="0"/>
              </a:spcBef>
              <a:spcAft>
                <a:spcPts val="0"/>
              </a:spcAft>
              <a:buSzPts val="1100"/>
              <a:buNone/>
            </a:pPr>
            <a:br>
              <a:rPr b="0" lang="en-US"/>
            </a:br>
            <a:endParaRPr b="0"/>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1" name="Shape 521"/>
        <p:cNvGrpSpPr/>
        <p:nvPr/>
      </p:nvGrpSpPr>
      <p:grpSpPr>
        <a:xfrm>
          <a:off x="0" y="0"/>
          <a:ext cx="0" cy="0"/>
          <a:chOff x="0" y="0"/>
          <a:chExt cx="0" cy="0"/>
        </a:xfrm>
      </p:grpSpPr>
      <p:sp>
        <p:nvSpPr>
          <p:cNvPr id="522" name="Google Shape;522;p4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23" name="Google Shape;523;p4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Talk the situation over and investigate how you would handle as shool leader. Max 20 min</a:t>
            </a:r>
            <a:endParaRPr/>
          </a:p>
          <a:p>
            <a:pPr indent="0" lvl="0" marL="158750" rtl="0" algn="l">
              <a:lnSpc>
                <a:spcPct val="100000"/>
              </a:lnSpc>
              <a:spcBef>
                <a:spcPts val="0"/>
              </a:spcBef>
              <a:spcAft>
                <a:spcPts val="0"/>
              </a:spcAft>
              <a:buSzPts val="1100"/>
              <a:buNone/>
            </a:pPr>
            <a:r>
              <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An Example:</a:t>
            </a:r>
            <a:endParaRPr b="1"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t/>
            </a:r>
            <a:endParaRPr b="1"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Theme: Algorithmic bias + AI ethics backlash</a:t>
            </a:r>
            <a:endParaRPr b="1"/>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Format</a:t>
            </a:r>
            <a:r>
              <a:rPr b="0" i="0" lang="en-US" sz="1100" u="none" cap="none" strike="noStrike">
                <a:solidFill>
                  <a:srgbClr val="000000"/>
                </a:solidFill>
                <a:latin typeface="Arial"/>
                <a:ea typeface="Arial"/>
                <a:cs typeface="Arial"/>
                <a:sym typeface="Arial"/>
              </a:rPr>
              <a:t>: Group policy discussion + ethical analysis</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Scenario:</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Your school recently introduced an AI tutoring tool. A student accuses the system of </a:t>
            </a:r>
            <a:r>
              <a:rPr b="1" i="0" lang="en-US" sz="1100" u="none" cap="none" strike="noStrike">
                <a:solidFill>
                  <a:srgbClr val="000000"/>
                </a:solidFill>
                <a:latin typeface="Arial"/>
                <a:ea typeface="Arial"/>
                <a:cs typeface="Arial"/>
                <a:sym typeface="Arial"/>
              </a:rPr>
              <a:t>bias</a:t>
            </a:r>
            <a:r>
              <a:rPr b="0" i="0" lang="en-US" sz="1100" u="none" cap="none" strike="noStrike">
                <a:solidFill>
                  <a:srgbClr val="000000"/>
                </a:solidFill>
                <a:latin typeface="Arial"/>
                <a:ea typeface="Arial"/>
                <a:cs typeface="Arial"/>
                <a:sym typeface="Arial"/>
              </a:rPr>
              <a:t>, claiming it consistently scores his assignments lower than others in the same class. A screenshot thread on Instagram shows examples, and the post goes viral with claims of </a:t>
            </a:r>
            <a:r>
              <a:rPr b="1" i="0" lang="en-US" sz="1100" u="none" cap="none" strike="noStrike">
                <a:solidFill>
                  <a:srgbClr val="000000"/>
                </a:solidFill>
                <a:latin typeface="Arial"/>
                <a:ea typeface="Arial"/>
                <a:cs typeface="Arial"/>
                <a:sym typeface="Arial"/>
              </a:rPr>
              <a:t>“digital redlining.”</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 Attack Mechanics:</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A </a:t>
            </a:r>
            <a:r>
              <a:rPr b="1" i="0" lang="en-US" sz="1100" u="none" cap="none" strike="noStrike">
                <a:solidFill>
                  <a:srgbClr val="000000"/>
                </a:solidFill>
                <a:latin typeface="Arial"/>
                <a:ea typeface="Arial"/>
                <a:cs typeface="Arial"/>
                <a:sym typeface="Arial"/>
              </a:rPr>
              <a:t>student-run account</a:t>
            </a:r>
            <a:r>
              <a:rPr b="0" i="0" lang="en-US" sz="1100" u="none" cap="none" strike="noStrike">
                <a:solidFill>
                  <a:srgbClr val="000000"/>
                </a:solidFill>
                <a:latin typeface="Arial"/>
                <a:ea typeface="Arial"/>
                <a:cs typeface="Arial"/>
                <a:sym typeface="Arial"/>
              </a:rPr>
              <a:t> shares examples and analysis.</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Some screenshots are </a:t>
            </a:r>
            <a:r>
              <a:rPr b="1" i="0" lang="en-US" sz="1100" u="none" cap="none" strike="noStrike">
                <a:solidFill>
                  <a:srgbClr val="000000"/>
                </a:solidFill>
                <a:latin typeface="Arial"/>
                <a:ea typeface="Arial"/>
                <a:cs typeface="Arial"/>
                <a:sym typeface="Arial"/>
              </a:rPr>
              <a:t>legitimate</a:t>
            </a:r>
            <a:r>
              <a:rPr b="0" i="0" lang="en-US" sz="1100" u="none" cap="none" strike="noStrike">
                <a:solidFill>
                  <a:srgbClr val="000000"/>
                </a:solidFill>
                <a:latin typeface="Arial"/>
                <a:ea typeface="Arial"/>
                <a:cs typeface="Arial"/>
                <a:sym typeface="Arial"/>
              </a:rPr>
              <a:t>, others slightly altered by AI to exaggerate disparity.</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Influencers and “ed-activists” begin reposting the story.</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The AI vendor is unresponsive to inquiries.</a:t>
            </a:r>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 Objectives:</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Investigate the allegations and audit the AI tool.</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Prepare a communication strategy balancing transparency and protection.</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Update your AI vetting and approval process.</a:t>
            </a:r>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Debrief Questions:</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How can schools build AI transparency into vendor selection?</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What policies do you need for student-facing AI?</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How should teachers handle student criticism of AI tools?</a:t>
            </a:r>
            <a:endParaRPr/>
          </a:p>
          <a:p>
            <a:pPr indent="0" lvl="0" marL="158750" rtl="0" algn="l">
              <a:lnSpc>
                <a:spcPct val="100000"/>
              </a:lnSpc>
              <a:spcBef>
                <a:spcPts val="0"/>
              </a:spcBef>
              <a:spcAft>
                <a:spcPts val="0"/>
              </a:spcAft>
              <a:buSzPts val="1100"/>
              <a:buNone/>
            </a:pPr>
            <a:br>
              <a:rPr b="0" lang="en-US"/>
            </a:br>
            <a:r>
              <a:rPr b="1" i="0" lang="en-US" sz="1100" u="none" cap="none" strike="noStrike">
                <a:solidFill>
                  <a:srgbClr val="000000"/>
                </a:solidFill>
                <a:latin typeface="Arial"/>
                <a:ea typeface="Arial"/>
                <a:cs typeface="Arial"/>
                <a:sym typeface="Arial"/>
              </a:rPr>
              <a:t>Optional Tools &amp; Resources</a:t>
            </a:r>
            <a:endParaRPr b="1"/>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Hive AI, Sensity.ai</a:t>
            </a:r>
            <a:r>
              <a:rPr b="0" i="0" lang="en-US" sz="1100" u="none" cap="none" strike="noStrike">
                <a:solidFill>
                  <a:srgbClr val="000000"/>
                </a:solidFill>
                <a:latin typeface="Arial"/>
                <a:ea typeface="Arial"/>
                <a:cs typeface="Arial"/>
                <a:sym typeface="Arial"/>
              </a:rPr>
              <a:t> for deepfake demonstrations</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C2PA content verification explainer</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Fact-checking extensions (InVID, NewsGuard)</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Role cards (Principal, IT, Communications Officer, Student, Parent)</a:t>
            </a:r>
            <a:endParaRPr/>
          </a:p>
          <a:p>
            <a:pPr indent="0" lvl="0" marL="158750" rtl="0" algn="l">
              <a:lnSpc>
                <a:spcPct val="100000"/>
              </a:lnSpc>
              <a:spcBef>
                <a:spcPts val="0"/>
              </a:spcBef>
              <a:spcAft>
                <a:spcPts val="0"/>
              </a:spcAft>
              <a:buSzPts val="1100"/>
              <a:buNone/>
            </a:pPr>
            <a:br>
              <a:rPr b="0" lang="en-US"/>
            </a:br>
            <a:endParaRPr b="0"/>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8" name="Shape 538"/>
        <p:cNvGrpSpPr/>
        <p:nvPr/>
      </p:nvGrpSpPr>
      <p:grpSpPr>
        <a:xfrm>
          <a:off x="0" y="0"/>
          <a:ext cx="0" cy="0"/>
          <a:chOff x="0" y="0"/>
          <a:chExt cx="0" cy="0"/>
        </a:xfrm>
      </p:grpSpPr>
      <p:sp>
        <p:nvSpPr>
          <p:cNvPr id="539" name="Google Shape;539;p4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40" name="Google Shape;540;p4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rPr b="0" lang="en-US"/>
              <a:t>Talk over the reflection sheet.</a:t>
            </a:r>
            <a:br>
              <a:rPr b="0" lang="en-US"/>
            </a:br>
            <a:endParaRPr b="0"/>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5" name="Shape 555"/>
        <p:cNvGrpSpPr/>
        <p:nvPr/>
      </p:nvGrpSpPr>
      <p:grpSpPr>
        <a:xfrm>
          <a:off x="0" y="0"/>
          <a:ext cx="0" cy="0"/>
          <a:chOff x="0" y="0"/>
          <a:chExt cx="0" cy="0"/>
        </a:xfrm>
      </p:grpSpPr>
      <p:sp>
        <p:nvSpPr>
          <p:cNvPr id="556" name="Google Shape;556;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557" name="Google Shape;557;p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3" name="Shape 573"/>
        <p:cNvGrpSpPr/>
        <p:nvPr/>
      </p:nvGrpSpPr>
      <p:grpSpPr>
        <a:xfrm>
          <a:off x="0" y="0"/>
          <a:ext cx="0" cy="0"/>
          <a:chOff x="0" y="0"/>
          <a:chExt cx="0" cy="0"/>
        </a:xfrm>
      </p:grpSpPr>
      <p:sp>
        <p:nvSpPr>
          <p:cNvPr id="574" name="Google Shape;574;p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75" name="Google Shape;575;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SCHOOL BODY ACTIVITY FOR PRACTICE</a:t>
            </a:r>
            <a:endParaRPr b="0" i="0" sz="8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 </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Activity Title:</a:t>
            </a:r>
            <a:endParaRPr b="0" i="0" sz="9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“Ethics in Action: AI &amp; Cybersecurity Daily Integration Workshop”</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Purpose</a:t>
            </a:r>
            <a:endParaRPr b="0" i="0" sz="9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To raise awareness of </a:t>
            </a:r>
            <a:r>
              <a:rPr b="1" i="0" lang="en-US" sz="1100" u="none" cap="none" strike="noStrike">
                <a:solidFill>
                  <a:srgbClr val="000000"/>
                </a:solidFill>
                <a:latin typeface="Arial"/>
                <a:ea typeface="Arial"/>
                <a:cs typeface="Arial"/>
                <a:sym typeface="Arial"/>
              </a:rPr>
              <a:t>ethical challenges</a:t>
            </a:r>
            <a:r>
              <a:rPr b="0" i="0" lang="en-US" sz="1100" u="none" cap="none" strike="noStrike">
                <a:solidFill>
                  <a:srgbClr val="000000"/>
                </a:solidFill>
                <a:latin typeface="Arial"/>
                <a:ea typeface="Arial"/>
                <a:cs typeface="Arial"/>
                <a:sym typeface="Arial"/>
              </a:rPr>
              <a:t> in AI and cybersecurity (bias, privacy, transparency, misinformation, over-reliance).</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To co-create </a:t>
            </a:r>
            <a:r>
              <a:rPr b="1" i="0" lang="en-US" sz="1100" u="none" cap="none" strike="noStrike">
                <a:solidFill>
                  <a:srgbClr val="000000"/>
                </a:solidFill>
                <a:latin typeface="Arial"/>
                <a:ea typeface="Arial"/>
                <a:cs typeface="Arial"/>
                <a:sym typeface="Arial"/>
              </a:rPr>
              <a:t>practical, daily behaviours</a:t>
            </a:r>
            <a:r>
              <a:rPr b="0" i="0" lang="en-US" sz="1100" u="none" cap="none" strike="noStrike">
                <a:solidFill>
                  <a:srgbClr val="000000"/>
                </a:solidFill>
                <a:latin typeface="Arial"/>
                <a:ea typeface="Arial"/>
                <a:cs typeface="Arial"/>
                <a:sym typeface="Arial"/>
              </a:rPr>
              <a:t> and policies that reflect ethical best practice.</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To ensure </a:t>
            </a:r>
            <a:r>
              <a:rPr b="1" i="0" lang="en-US" sz="1100" u="none" cap="none" strike="noStrike">
                <a:solidFill>
                  <a:srgbClr val="000000"/>
                </a:solidFill>
                <a:latin typeface="Arial"/>
                <a:ea typeface="Arial"/>
                <a:cs typeface="Arial"/>
                <a:sym typeface="Arial"/>
              </a:rPr>
              <a:t>shared ownership</a:t>
            </a:r>
            <a:r>
              <a:rPr b="0" i="0" lang="en-US" sz="1100" u="none" cap="none" strike="noStrike">
                <a:solidFill>
                  <a:srgbClr val="000000"/>
                </a:solidFill>
                <a:latin typeface="Arial"/>
                <a:ea typeface="Arial"/>
                <a:cs typeface="Arial"/>
                <a:sym typeface="Arial"/>
              </a:rPr>
              <a:t> among all school bodies in safeguarding digital integrity.</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Duration</a:t>
            </a:r>
            <a:endParaRPr b="0" i="0" sz="9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2 hours (can be expanded into a half-day workshop)</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Participants</a:t>
            </a:r>
            <a:endParaRPr b="0" i="0" sz="9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School leadership</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IT and data protection teams</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Teaching staff</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Administrative staff</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Student council representatives</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Parent association representatives</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Materials Needed</a:t>
            </a:r>
            <a:endParaRPr b="0" i="0" sz="9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Printed list of </a:t>
            </a:r>
            <a:r>
              <a:rPr b="1" i="0" lang="en-US" sz="1100" u="none" cap="none" strike="noStrike">
                <a:solidFill>
                  <a:srgbClr val="000000"/>
                </a:solidFill>
                <a:latin typeface="Arial"/>
                <a:ea typeface="Arial"/>
                <a:cs typeface="Arial"/>
                <a:sym typeface="Arial"/>
              </a:rPr>
              <a:t>Top 10 Ethical Issues in AI &amp; Cybersecurity</a:t>
            </a:r>
            <a:r>
              <a:rPr b="0" i="0" lang="en-US" sz="1100" u="none" cap="none" strike="noStrike">
                <a:solidFill>
                  <a:srgbClr val="000000"/>
                </a:solidFill>
                <a:latin typeface="Arial"/>
                <a:ea typeface="Arial"/>
                <a:cs typeface="Arial"/>
                <a:sym typeface="Arial"/>
              </a:rPr>
              <a:t> for schools (bias, misinformation, privacy, etc.)</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Large sheets of paper or a digital collaboration board (Miro, Jamboard)</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Sticky notes &amp; markers</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Posters with ethical dilemmas: </a:t>
            </a:r>
            <a:r>
              <a:rPr b="1" i="0" lang="en-US" sz="1100" u="none" cap="none" strike="noStrike">
                <a:solidFill>
                  <a:srgbClr val="000000"/>
                </a:solidFill>
                <a:latin typeface="Arial"/>
                <a:ea typeface="Arial"/>
                <a:cs typeface="Arial"/>
                <a:sym typeface="Arial"/>
              </a:rPr>
              <a:t>SchoolGDPR.png, SchoolAICybersecEthicsIntegrationMap.png, SchoolIncidentResponseFlowchart.png</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School’s existing policies for reference:  </a:t>
            </a:r>
            <a:r>
              <a:rPr b="1" i="0" lang="en-US" sz="1100" u="none" cap="none" strike="noStrike">
                <a:solidFill>
                  <a:srgbClr val="000000"/>
                </a:solidFill>
                <a:latin typeface="Arial"/>
                <a:ea typeface="Arial"/>
                <a:cs typeface="Arial"/>
                <a:sym typeface="Arial"/>
              </a:rPr>
              <a:t>School DataProtectionPolicy.docx, SchoolIncidentRespondPlan.docx</a:t>
            </a:r>
            <a:r>
              <a:rPr lang="en-US"/>
              <a:t> </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Part 1 – Ethical Awareness Sprint (20 minutes)</a:t>
            </a:r>
            <a:endParaRPr b="0" i="0" sz="9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Quick Presentation:</a:t>
            </a:r>
            <a:r>
              <a:rPr b="0" i="0" lang="en-US" sz="1100" u="none" cap="none" strike="noStrike">
                <a:solidFill>
                  <a:srgbClr val="000000"/>
                </a:solidFill>
                <a:latin typeface="Arial"/>
                <a:ea typeface="Arial"/>
                <a:cs typeface="Arial"/>
                <a:sym typeface="Arial"/>
              </a:rPr>
              <a:t> Facilitator gives a </a:t>
            </a:r>
            <a:r>
              <a:rPr b="1" i="0" lang="en-US" sz="1100" u="none" cap="none" strike="noStrike">
                <a:solidFill>
                  <a:srgbClr val="000000"/>
                </a:solidFill>
                <a:latin typeface="Arial"/>
                <a:ea typeface="Arial"/>
                <a:cs typeface="Arial"/>
                <a:sym typeface="Arial"/>
              </a:rPr>
              <a:t>short overview</a:t>
            </a:r>
            <a:r>
              <a:rPr b="0" i="0" lang="en-US" sz="1100" u="none" cap="none" strike="noStrike">
                <a:solidFill>
                  <a:srgbClr val="000000"/>
                </a:solidFill>
                <a:latin typeface="Arial"/>
                <a:ea typeface="Arial"/>
                <a:cs typeface="Arial"/>
                <a:sym typeface="Arial"/>
              </a:rPr>
              <a:t> of key ethical issues in AI &amp; cybersecurity relevant to schools (bias, misinformation, privacy, consent, algorithmic transparency, equity of access).</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Personal Impact Reflection:</a:t>
            </a:r>
            <a:r>
              <a:rPr b="0" i="0" lang="en-US" sz="1100" u="none" cap="none" strike="noStrike">
                <a:solidFill>
                  <a:srgbClr val="000000"/>
                </a:solidFill>
                <a:latin typeface="Arial"/>
                <a:ea typeface="Arial"/>
                <a:cs typeface="Arial"/>
                <a:sym typeface="Arial"/>
              </a:rPr>
              <a:t> Each participant writes one way an ethical issue has already affected their role, students, or the community.</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Part 2 – Ethical Dilemma Challenge (40 minutes)</a:t>
            </a:r>
            <a:endParaRPr b="0" i="0" sz="9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Divide into mixed-role teams</a:t>
            </a:r>
            <a:r>
              <a:rPr b="0" i="0" lang="en-US" sz="1100" u="none" cap="none" strike="noStrike">
                <a:solidFill>
                  <a:srgbClr val="000000"/>
                </a:solidFill>
                <a:latin typeface="Arial"/>
                <a:ea typeface="Arial"/>
                <a:cs typeface="Arial"/>
                <a:sym typeface="Arial"/>
              </a:rPr>
              <a:t> (leaders, teachers, IT, parents).</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Draw a Scenario Card</a:t>
            </a:r>
            <a:r>
              <a:rPr b="0" i="0" lang="en-US" sz="1100" u="none" cap="none" strike="noStrike">
                <a:solidFill>
                  <a:srgbClr val="000000"/>
                </a:solidFill>
                <a:latin typeface="Arial"/>
                <a:ea typeface="Arial"/>
                <a:cs typeface="Arial"/>
                <a:sym typeface="Arial"/>
              </a:rPr>
              <a:t> (examples):</a:t>
            </a:r>
            <a:endParaRPr b="0" i="0" sz="1100" u="none" cap="none" strike="noStrike">
              <a:solidFill>
                <a:srgbClr val="000000"/>
              </a:solidFill>
              <a:latin typeface="Arial"/>
              <a:ea typeface="Arial"/>
              <a:cs typeface="Arial"/>
              <a:sym typeface="Arial"/>
            </a:endParaRPr>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AI grading tool shows consistent bias against non-native English speakers.</a:t>
            </a:r>
            <a:endParaRPr b="0" i="0" sz="1100" u="none" cap="none" strike="noStrike">
              <a:solidFill>
                <a:srgbClr val="000000"/>
              </a:solidFill>
              <a:latin typeface="Arial"/>
              <a:ea typeface="Arial"/>
              <a:cs typeface="Arial"/>
              <a:sym typeface="Arial"/>
            </a:endParaRPr>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A popular free EdTech app collects student data for marketing.</a:t>
            </a:r>
            <a:endParaRPr b="0" i="0" sz="1100" u="none" cap="none" strike="noStrike">
              <a:solidFill>
                <a:srgbClr val="000000"/>
              </a:solidFill>
              <a:latin typeface="Arial"/>
              <a:ea typeface="Arial"/>
              <a:cs typeface="Arial"/>
              <a:sym typeface="Arial"/>
            </a:endParaRPr>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A deepfake video of a teacher circulates online.</a:t>
            </a:r>
            <a:endParaRPr b="0" i="0" sz="1100" u="none" cap="none" strike="noStrike">
              <a:solidFill>
                <a:srgbClr val="000000"/>
              </a:solidFill>
              <a:latin typeface="Arial"/>
              <a:ea typeface="Arial"/>
              <a:cs typeface="Arial"/>
              <a:sym typeface="Arial"/>
            </a:endParaRPr>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Cybersecurity monitoring software records more than intended.</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Task:</a:t>
            </a:r>
            <a:r>
              <a:rPr b="0" i="0" lang="en-US" sz="1100" u="none" cap="none" strike="noStrike">
                <a:solidFill>
                  <a:srgbClr val="000000"/>
                </a:solidFill>
                <a:latin typeface="Arial"/>
                <a:ea typeface="Arial"/>
                <a:cs typeface="Arial"/>
                <a:sym typeface="Arial"/>
              </a:rPr>
              <a:t> Teams identify:</a:t>
            </a:r>
            <a:endParaRPr b="0" i="0" sz="1100" u="none" cap="none" strike="noStrike">
              <a:solidFill>
                <a:srgbClr val="000000"/>
              </a:solidFill>
              <a:latin typeface="Arial"/>
              <a:ea typeface="Arial"/>
              <a:cs typeface="Arial"/>
              <a:sym typeface="Arial"/>
            </a:endParaRPr>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What is the </a:t>
            </a:r>
            <a:r>
              <a:rPr b="1" i="0" lang="en-US" sz="1100" u="none" cap="none" strike="noStrike">
                <a:solidFill>
                  <a:srgbClr val="000000"/>
                </a:solidFill>
                <a:latin typeface="Arial"/>
                <a:ea typeface="Arial"/>
                <a:cs typeface="Arial"/>
                <a:sym typeface="Arial"/>
              </a:rPr>
              <a:t>ethical issue</a:t>
            </a:r>
            <a:r>
              <a:rPr b="0" i="0" lang="en-US" sz="1100" u="none" cap="none" strike="noStrike">
                <a:solidFill>
                  <a:srgbClr val="000000"/>
                </a:solidFill>
                <a:latin typeface="Arial"/>
                <a:ea typeface="Arial"/>
                <a:cs typeface="Arial"/>
                <a:sym typeface="Arial"/>
              </a:rPr>
              <a:t>?</a:t>
            </a:r>
            <a:endParaRPr b="0" i="0" sz="1100" u="none" cap="none" strike="noStrike">
              <a:solidFill>
                <a:srgbClr val="000000"/>
              </a:solidFill>
              <a:latin typeface="Arial"/>
              <a:ea typeface="Arial"/>
              <a:cs typeface="Arial"/>
              <a:sym typeface="Arial"/>
            </a:endParaRPr>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Who is impacted?</a:t>
            </a:r>
            <a:endParaRPr b="0" i="0" sz="1100" u="none" cap="none" strike="noStrike">
              <a:solidFill>
                <a:srgbClr val="000000"/>
              </a:solidFill>
              <a:latin typeface="Arial"/>
              <a:ea typeface="Arial"/>
              <a:cs typeface="Arial"/>
              <a:sym typeface="Arial"/>
            </a:endParaRPr>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What principles are at stake (fairness, transparency, accountability)?</a:t>
            </a:r>
            <a:endParaRPr b="0" i="0" sz="1100" u="none" cap="none" strike="noStrike">
              <a:solidFill>
                <a:srgbClr val="000000"/>
              </a:solidFill>
              <a:latin typeface="Arial"/>
              <a:ea typeface="Arial"/>
              <a:cs typeface="Arial"/>
              <a:sym typeface="Arial"/>
            </a:endParaRPr>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What immediate action is needed?</a:t>
            </a:r>
            <a:endParaRPr b="0" i="0" sz="1100" u="none" cap="none" strike="noStrike">
              <a:solidFill>
                <a:srgbClr val="000000"/>
              </a:solidFill>
              <a:latin typeface="Arial"/>
              <a:ea typeface="Arial"/>
              <a:cs typeface="Arial"/>
              <a:sym typeface="Arial"/>
            </a:endParaRPr>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How could this be </a:t>
            </a:r>
            <a:r>
              <a:rPr b="1" i="0" lang="en-US" sz="1100" u="none" cap="none" strike="noStrike">
                <a:solidFill>
                  <a:srgbClr val="000000"/>
                </a:solidFill>
                <a:latin typeface="Arial"/>
                <a:ea typeface="Arial"/>
                <a:cs typeface="Arial"/>
                <a:sym typeface="Arial"/>
              </a:rPr>
              <a:t>prevented</a:t>
            </a:r>
            <a:r>
              <a:rPr b="0" i="0" lang="en-US" sz="1100" u="none" cap="none" strike="noStrike">
                <a:solidFill>
                  <a:srgbClr val="000000"/>
                </a:solidFill>
                <a:latin typeface="Arial"/>
                <a:ea typeface="Arial"/>
                <a:cs typeface="Arial"/>
                <a:sym typeface="Arial"/>
              </a:rPr>
              <a:t> in the future?</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Part 3 – Building Daily Ethical Routines (40 minutes)</a:t>
            </a:r>
            <a:endParaRPr b="0" i="0" sz="9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Brainstorm Daily &amp; Weekly Actions:</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Examples:</a:t>
            </a:r>
            <a:endParaRPr b="0" i="0" sz="1100" u="none" cap="none" strike="noStrike">
              <a:solidFill>
                <a:srgbClr val="000000"/>
              </a:solidFill>
              <a:latin typeface="Arial"/>
              <a:ea typeface="Arial"/>
              <a:cs typeface="Arial"/>
              <a:sym typeface="Arial"/>
            </a:endParaRPr>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Daily check for phishing attempts in staff inboxes.</a:t>
            </a:r>
            <a:endParaRPr b="0" i="0" sz="1100" u="none" cap="none" strike="noStrike">
              <a:solidFill>
                <a:srgbClr val="000000"/>
              </a:solidFill>
              <a:latin typeface="Arial"/>
              <a:ea typeface="Arial"/>
              <a:cs typeface="Arial"/>
              <a:sym typeface="Arial"/>
            </a:endParaRPr>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Weekly student mini-lessons on AI misinformation.</a:t>
            </a:r>
            <a:endParaRPr b="0" i="0" sz="1100" u="none" cap="none" strike="noStrike">
              <a:solidFill>
                <a:srgbClr val="000000"/>
              </a:solidFill>
              <a:latin typeface="Arial"/>
              <a:ea typeface="Arial"/>
              <a:cs typeface="Arial"/>
              <a:sym typeface="Arial"/>
            </a:endParaRPr>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Monthly bias check on AI grading outputs.</a:t>
            </a:r>
            <a:endParaRPr b="0" i="0" sz="1100" u="none" cap="none" strike="noStrike">
              <a:solidFill>
                <a:srgbClr val="000000"/>
              </a:solidFill>
              <a:latin typeface="Arial"/>
              <a:ea typeface="Arial"/>
              <a:cs typeface="Arial"/>
              <a:sym typeface="Arial"/>
            </a:endParaRPr>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Parent info sessions on digital consent.</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Prioritise &amp; Assign Ownership:</a:t>
            </a:r>
            <a:endParaRPr b="0" i="0" sz="1100" u="none" cap="none" strike="noStrike">
              <a:solidFill>
                <a:srgbClr val="000000"/>
              </a:solidFill>
              <a:latin typeface="Arial"/>
              <a:ea typeface="Arial"/>
              <a:cs typeface="Arial"/>
              <a:sym typeface="Arial"/>
            </a:endParaRPr>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Each action gets an </a:t>
            </a:r>
            <a:r>
              <a:rPr b="1" i="0" lang="en-US" sz="1100" u="none" cap="none" strike="noStrike">
                <a:solidFill>
                  <a:srgbClr val="000000"/>
                </a:solidFill>
                <a:latin typeface="Arial"/>
                <a:ea typeface="Arial"/>
                <a:cs typeface="Arial"/>
                <a:sym typeface="Arial"/>
              </a:rPr>
              <a:t>owner</a:t>
            </a:r>
            <a:r>
              <a:rPr b="0" i="0" lang="en-US" sz="1100" u="none" cap="none" strike="noStrike">
                <a:solidFill>
                  <a:srgbClr val="000000"/>
                </a:solidFill>
                <a:latin typeface="Arial"/>
                <a:ea typeface="Arial"/>
                <a:cs typeface="Arial"/>
                <a:sym typeface="Arial"/>
              </a:rPr>
              <a:t> (department, role, or person).</a:t>
            </a:r>
            <a:endParaRPr b="0" i="0" sz="1100" u="none" cap="none" strike="noStrike">
              <a:solidFill>
                <a:srgbClr val="000000"/>
              </a:solidFill>
              <a:latin typeface="Arial"/>
              <a:ea typeface="Arial"/>
              <a:cs typeface="Arial"/>
              <a:sym typeface="Arial"/>
            </a:endParaRPr>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Decide </a:t>
            </a:r>
            <a:r>
              <a:rPr b="1" i="0" lang="en-US" sz="1100" u="none" cap="none" strike="noStrike">
                <a:solidFill>
                  <a:srgbClr val="000000"/>
                </a:solidFill>
                <a:latin typeface="Arial"/>
                <a:ea typeface="Arial"/>
                <a:cs typeface="Arial"/>
                <a:sym typeface="Arial"/>
              </a:rPr>
              <a:t>how it will be tracked</a:t>
            </a:r>
            <a:r>
              <a:rPr b="0" i="0" lang="en-US" sz="1100" u="none" cap="none" strike="noStrike">
                <a:solidFill>
                  <a:srgbClr val="000000"/>
                </a:solidFill>
                <a:latin typeface="Arial"/>
                <a:ea typeface="Arial"/>
                <a:cs typeface="Arial"/>
                <a:sym typeface="Arial"/>
              </a:rPr>
              <a:t> (logbook, calendar reminders, monthly report).</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Create an “Ethics in Practice” Wall Chart:</a:t>
            </a:r>
            <a:endParaRPr b="0" i="0" sz="1100" u="none" cap="none" strike="noStrike">
              <a:solidFill>
                <a:srgbClr val="000000"/>
              </a:solidFill>
              <a:latin typeface="Arial"/>
              <a:ea typeface="Arial"/>
              <a:cs typeface="Arial"/>
              <a:sym typeface="Arial"/>
            </a:endParaRPr>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A visible reminder in the staff room listing agreed behaviours and checkpoints.</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Outcome</a:t>
            </a:r>
            <a:endParaRPr b="0" i="0" sz="9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By the end of the workshop, school bodies will:</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Understand </a:t>
            </a:r>
            <a:r>
              <a:rPr b="1" i="0" lang="en-US" sz="1100" u="none" cap="none" strike="noStrike">
                <a:solidFill>
                  <a:srgbClr val="000000"/>
                </a:solidFill>
                <a:latin typeface="Arial"/>
                <a:ea typeface="Arial"/>
                <a:cs typeface="Arial"/>
                <a:sym typeface="Arial"/>
              </a:rPr>
              <a:t>practical ways to resolve ethical AI/cybersecurity issues</a:t>
            </a:r>
            <a:r>
              <a:rPr b="0" i="0" lang="en-US" sz="1100" u="none" cap="none" strike="noStrike">
                <a:solidFill>
                  <a:srgbClr val="000000"/>
                </a:solidFill>
                <a:latin typeface="Arial"/>
                <a:ea typeface="Arial"/>
                <a:cs typeface="Arial"/>
                <a:sym typeface="Arial"/>
              </a:rPr>
              <a:t>.</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Have </a:t>
            </a:r>
            <a:r>
              <a:rPr b="1" i="0" lang="en-US" sz="1100" u="none" cap="none" strike="noStrike">
                <a:solidFill>
                  <a:srgbClr val="000000"/>
                </a:solidFill>
                <a:latin typeface="Arial"/>
                <a:ea typeface="Arial"/>
                <a:cs typeface="Arial"/>
                <a:sym typeface="Arial"/>
              </a:rPr>
              <a:t>realistic daily and weekly practices</a:t>
            </a:r>
            <a:r>
              <a:rPr b="0" i="0" lang="en-US" sz="1100" u="none" cap="none" strike="noStrike">
                <a:solidFill>
                  <a:srgbClr val="000000"/>
                </a:solidFill>
                <a:latin typeface="Arial"/>
                <a:ea typeface="Arial"/>
                <a:cs typeface="Arial"/>
                <a:sym typeface="Arial"/>
              </a:rPr>
              <a:t> integrated into routines.</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Share </a:t>
            </a:r>
            <a:r>
              <a:rPr b="1" i="0" lang="en-US" sz="1100" u="none" cap="none" strike="noStrike">
                <a:solidFill>
                  <a:srgbClr val="000000"/>
                </a:solidFill>
                <a:latin typeface="Arial"/>
                <a:ea typeface="Arial"/>
                <a:cs typeface="Arial"/>
                <a:sym typeface="Arial"/>
              </a:rPr>
              <a:t>collective responsibility</a:t>
            </a:r>
            <a:r>
              <a:rPr b="0" i="0" lang="en-US" sz="1100" u="none" cap="none" strike="noStrike">
                <a:solidFill>
                  <a:srgbClr val="000000"/>
                </a:solidFill>
                <a:latin typeface="Arial"/>
                <a:ea typeface="Arial"/>
                <a:cs typeface="Arial"/>
                <a:sym typeface="Arial"/>
              </a:rPr>
              <a:t> for upholding ethical standards.</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Embed ethical thinking into </a:t>
            </a:r>
            <a:r>
              <a:rPr b="1" i="0" lang="en-US" sz="1100" u="none" cap="none" strike="noStrike">
                <a:solidFill>
                  <a:srgbClr val="000000"/>
                </a:solidFill>
                <a:latin typeface="Arial"/>
                <a:ea typeface="Arial"/>
                <a:cs typeface="Arial"/>
                <a:sym typeface="Arial"/>
              </a:rPr>
              <a:t>lesson planning, policy enforcement, and tech use</a:t>
            </a:r>
            <a:r>
              <a:rPr b="0" i="0" lang="en-US" sz="1100" u="none" cap="none" strike="noStrike">
                <a:solidFill>
                  <a:srgbClr val="000000"/>
                </a:solidFill>
                <a:latin typeface="Arial"/>
                <a:ea typeface="Arial"/>
                <a:cs typeface="Arial"/>
                <a:sym typeface="Arial"/>
              </a:rPr>
              <a:t>.</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t/>
            </a:r>
            <a:endParaRPr b="0"/>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0" name="Shape 590"/>
        <p:cNvGrpSpPr/>
        <p:nvPr/>
      </p:nvGrpSpPr>
      <p:grpSpPr>
        <a:xfrm>
          <a:off x="0" y="0"/>
          <a:ext cx="0" cy="0"/>
          <a:chOff x="0" y="0"/>
          <a:chExt cx="0" cy="0"/>
        </a:xfrm>
      </p:grpSpPr>
      <p:sp>
        <p:nvSpPr>
          <p:cNvPr id="591" name="Google Shape;591;p4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92" name="Google Shape;592;p4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rPr lang="en-US"/>
              <a:t>In case all key expressions are not familiar for everyone, they should be discussed for understanding.</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5" name="Shape 145"/>
        <p:cNvGrpSpPr/>
        <p:nvPr/>
      </p:nvGrpSpPr>
      <p:grpSpPr>
        <a:xfrm>
          <a:off x="0" y="0"/>
          <a:ext cx="0" cy="0"/>
          <a:chOff x="0" y="0"/>
          <a:chExt cx="0" cy="0"/>
        </a:xfrm>
      </p:grpSpPr>
      <p:sp>
        <p:nvSpPr>
          <p:cNvPr id="146" name="Google Shape;146;p2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47" name="Google Shape;147;p2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7" name="Shape 607"/>
        <p:cNvGrpSpPr/>
        <p:nvPr/>
      </p:nvGrpSpPr>
      <p:grpSpPr>
        <a:xfrm>
          <a:off x="0" y="0"/>
          <a:ext cx="0" cy="0"/>
          <a:chOff x="0" y="0"/>
          <a:chExt cx="0" cy="0"/>
        </a:xfrm>
      </p:grpSpPr>
      <p:sp>
        <p:nvSpPr>
          <p:cNvPr id="608" name="Google Shape;608;p4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609" name="Google Shape;609;p4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3" name="Shape 633"/>
        <p:cNvGrpSpPr/>
        <p:nvPr/>
      </p:nvGrpSpPr>
      <p:grpSpPr>
        <a:xfrm>
          <a:off x="0" y="0"/>
          <a:ext cx="0" cy="0"/>
          <a:chOff x="0" y="0"/>
          <a:chExt cx="0" cy="0"/>
        </a:xfrm>
      </p:grpSpPr>
      <p:sp>
        <p:nvSpPr>
          <p:cNvPr id="634" name="Google Shape;634;p4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635" name="Google Shape;635;p4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0" name="Shape 650"/>
        <p:cNvGrpSpPr/>
        <p:nvPr/>
      </p:nvGrpSpPr>
      <p:grpSpPr>
        <a:xfrm>
          <a:off x="0" y="0"/>
          <a:ext cx="0" cy="0"/>
          <a:chOff x="0" y="0"/>
          <a:chExt cx="0" cy="0"/>
        </a:xfrm>
      </p:grpSpPr>
      <p:sp>
        <p:nvSpPr>
          <p:cNvPr id="651" name="Google Shape;651;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652" name="Google Shape;652;p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9" name="Shape 669"/>
        <p:cNvGrpSpPr/>
        <p:nvPr/>
      </p:nvGrpSpPr>
      <p:grpSpPr>
        <a:xfrm>
          <a:off x="0" y="0"/>
          <a:ext cx="0" cy="0"/>
          <a:chOff x="0" y="0"/>
          <a:chExt cx="0" cy="0"/>
        </a:xfrm>
      </p:grpSpPr>
      <p:sp>
        <p:nvSpPr>
          <p:cNvPr id="670" name="Google Shape;670;p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671" name="Google Shape;671;p1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1" name="Shape 161"/>
        <p:cNvGrpSpPr/>
        <p:nvPr/>
      </p:nvGrpSpPr>
      <p:grpSpPr>
        <a:xfrm>
          <a:off x="0" y="0"/>
          <a:ext cx="0" cy="0"/>
          <a:chOff x="0" y="0"/>
          <a:chExt cx="0" cy="0"/>
        </a:xfrm>
      </p:grpSpPr>
      <p:sp>
        <p:nvSpPr>
          <p:cNvPr id="162" name="Google Shape;162;p2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63" name="Google Shape;163;p2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8" name="Shape 178"/>
        <p:cNvGrpSpPr/>
        <p:nvPr/>
      </p:nvGrpSpPr>
      <p:grpSpPr>
        <a:xfrm>
          <a:off x="0" y="0"/>
          <a:ext cx="0" cy="0"/>
          <a:chOff x="0" y="0"/>
          <a:chExt cx="0" cy="0"/>
        </a:xfrm>
      </p:grpSpPr>
      <p:sp>
        <p:nvSpPr>
          <p:cNvPr id="179" name="Google Shape;179;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80" name="Google Shape;180;p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7" name="Shape 197"/>
        <p:cNvGrpSpPr/>
        <p:nvPr/>
      </p:nvGrpSpPr>
      <p:grpSpPr>
        <a:xfrm>
          <a:off x="0" y="0"/>
          <a:ext cx="0" cy="0"/>
          <a:chOff x="0" y="0"/>
          <a:chExt cx="0" cy="0"/>
        </a:xfrm>
      </p:grpSpPr>
      <p:sp>
        <p:nvSpPr>
          <p:cNvPr id="198" name="Google Shape;198;p2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99" name="Google Shape;199;p2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3" name="Shape 213"/>
        <p:cNvGrpSpPr/>
        <p:nvPr/>
      </p:nvGrpSpPr>
      <p:grpSpPr>
        <a:xfrm>
          <a:off x="0" y="0"/>
          <a:ext cx="0" cy="0"/>
          <a:chOff x="0" y="0"/>
          <a:chExt cx="0" cy="0"/>
        </a:xfrm>
      </p:grpSpPr>
      <p:sp>
        <p:nvSpPr>
          <p:cNvPr id="214" name="Google Shape;214;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15" name="Google Shape;215;p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0" name="Shape 230"/>
        <p:cNvGrpSpPr/>
        <p:nvPr/>
      </p:nvGrpSpPr>
      <p:grpSpPr>
        <a:xfrm>
          <a:off x="0" y="0"/>
          <a:ext cx="0" cy="0"/>
          <a:chOff x="0" y="0"/>
          <a:chExt cx="0" cy="0"/>
        </a:xfrm>
      </p:grpSpPr>
      <p:sp>
        <p:nvSpPr>
          <p:cNvPr id="231" name="Google Shape;231;p2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32" name="Google Shape;232;p2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8" name="Shape 248"/>
        <p:cNvGrpSpPr/>
        <p:nvPr/>
      </p:nvGrpSpPr>
      <p:grpSpPr>
        <a:xfrm>
          <a:off x="0" y="0"/>
          <a:ext cx="0" cy="0"/>
          <a:chOff x="0" y="0"/>
          <a:chExt cx="0" cy="0"/>
        </a:xfrm>
      </p:grpSpPr>
      <p:sp>
        <p:nvSpPr>
          <p:cNvPr id="249" name="Google Shape;249;p2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50" name="Google Shape;250;p2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Disinformation is </a:t>
            </a:r>
            <a:r>
              <a:rPr b="1" i="0" lang="en-US" sz="1100" u="none" cap="none" strike="noStrike">
                <a:solidFill>
                  <a:srgbClr val="000000"/>
                </a:solidFill>
                <a:latin typeface="Arial"/>
                <a:ea typeface="Arial"/>
                <a:cs typeface="Arial"/>
                <a:sym typeface="Arial"/>
              </a:rPr>
              <a:t>misleading content that is deliberately created and spread to deceive people</a:t>
            </a:r>
            <a:r>
              <a:rPr b="0" i="0" lang="en-US" sz="1100" u="none" cap="none" strike="noStrike">
                <a:solidFill>
                  <a:srgbClr val="000000"/>
                </a:solidFill>
                <a:latin typeface="Arial"/>
                <a:ea typeface="Arial"/>
                <a:cs typeface="Arial"/>
                <a:sym typeface="Arial"/>
              </a:rPr>
              <a:t>, or to achieve economic or political gain, often with the intention of causing public harm. It is an orchestrated adversarial activity where actors use strategic deceptions and media manipulation tactics to advance political, military, or commercial goals.</a:t>
            </a:r>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Key aspects of disinformation include:</a:t>
            </a:r>
            <a:endParaRPr b="0"/>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Intentional and Strategic Nature</a:t>
            </a:r>
            <a:r>
              <a:rPr b="0" i="0" lang="en-US" sz="1100" u="none" cap="none" strike="noStrike">
                <a:solidFill>
                  <a:srgbClr val="000000"/>
                </a:solidFill>
                <a:latin typeface="Arial"/>
                <a:ea typeface="Arial"/>
                <a:cs typeface="Arial"/>
                <a:sym typeface="Arial"/>
              </a:rPr>
              <a:t>: Unlike misinformation, which is false information spread unintentionally, disinformation is purposefully disseminated with a clear intent to mislead or manipulate. Malinformation, another related term, refers to factual information shared with the intention to cause harm, often by taking it out of context or making private information public.</a:t>
            </a:r>
            <a:endParaRPr b="0" i="0" sz="900" u="none" cap="none" strike="noStrike">
              <a:solidFill>
                <a:srgbClr val="000000"/>
              </a:solidFill>
              <a:latin typeface="Arial"/>
              <a:ea typeface="Arial"/>
              <a:cs typeface="Arial"/>
              <a:sym typeface="Arial"/>
            </a:endParaRPr>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Tactics and Modalities</a:t>
            </a:r>
            <a:r>
              <a:rPr b="0" i="0" lang="en-US" sz="1100" u="none" cap="none" strike="noStrike">
                <a:solidFill>
                  <a:srgbClr val="000000"/>
                </a:solidFill>
                <a:latin typeface="Arial"/>
                <a:ea typeface="Arial"/>
                <a:cs typeface="Arial"/>
                <a:sym typeface="Arial"/>
              </a:rPr>
              <a:t>: Disinformation campaigns are implemented through coordinated efforts that "weaponize multiple rhetorical strategies and forms of knowing—including not only falsehoods but also truths, half-truths, and value judgements—to exploit and amplify culture wars and other identity-driven controversies". These campaigns can circulate through various deceptive behaviours and harmful content, including: </a:t>
            </a:r>
            <a:endParaRPr b="0" i="0" sz="900" u="none" cap="none" strike="noStrike">
              <a:solidFill>
                <a:srgbClr val="000000"/>
              </a:solidFill>
              <a:latin typeface="Arial"/>
              <a:ea typeface="Arial"/>
              <a:cs typeface="Arial"/>
              <a:sym typeface="Arial"/>
            </a:endParaRPr>
          </a:p>
          <a:p>
            <a:pPr indent="-298450" lvl="1" marL="9144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Astroturfing</a:t>
            </a:r>
            <a:r>
              <a:rPr b="0" i="0" lang="en-US" sz="1100" u="none" cap="none" strike="noStrike">
                <a:solidFill>
                  <a:srgbClr val="000000"/>
                </a:solidFill>
                <a:latin typeface="Arial"/>
                <a:ea typeface="Arial"/>
                <a:cs typeface="Arial"/>
                <a:sym typeface="Arial"/>
              </a:rPr>
              <a:t>: Centrally coordinated campaigns that mimic grassroots activism.</a:t>
            </a:r>
            <a:endParaRPr b="0" i="0" sz="900" u="none" cap="none" strike="noStrike">
              <a:solidFill>
                <a:srgbClr val="000000"/>
              </a:solidFill>
              <a:latin typeface="Arial"/>
              <a:ea typeface="Arial"/>
              <a:cs typeface="Arial"/>
              <a:sym typeface="Arial"/>
            </a:endParaRPr>
          </a:p>
          <a:p>
            <a:pPr indent="-298450" lvl="1" marL="9144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Conspiracy Theories</a:t>
            </a:r>
            <a:r>
              <a:rPr b="0" i="0" lang="en-US" sz="1100" u="none" cap="none" strike="noStrike">
                <a:solidFill>
                  <a:srgbClr val="000000"/>
                </a:solidFill>
                <a:latin typeface="Arial"/>
                <a:ea typeface="Arial"/>
                <a:cs typeface="Arial"/>
                <a:sym typeface="Arial"/>
              </a:rPr>
              <a:t>: Rebuttals of official accounts that propose alternative explanations involving secret groups or orchestrated events.</a:t>
            </a:r>
            <a:endParaRPr b="0" i="0" sz="900" u="none" cap="none" strike="noStrike">
              <a:solidFill>
                <a:srgbClr val="000000"/>
              </a:solidFill>
              <a:latin typeface="Arial"/>
              <a:ea typeface="Arial"/>
              <a:cs typeface="Arial"/>
              <a:sym typeface="Arial"/>
            </a:endParaRPr>
          </a:p>
          <a:p>
            <a:pPr indent="-298450" lvl="1" marL="9144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Clickbait</a:t>
            </a:r>
            <a:r>
              <a:rPr b="0" i="0" lang="en-US" sz="1100" u="none" cap="none" strike="noStrike">
                <a:solidFill>
                  <a:srgbClr val="000000"/>
                </a:solidFill>
                <a:latin typeface="Arial"/>
                <a:ea typeface="Arial"/>
                <a:cs typeface="Arial"/>
                <a:sym typeface="Arial"/>
              </a:rPr>
              <a:t>: Deliberate use of misleading headlines and thumbnails for profit or popularity.</a:t>
            </a:r>
            <a:endParaRPr b="0" i="0" sz="900" u="none" cap="none" strike="noStrike">
              <a:solidFill>
                <a:srgbClr val="000000"/>
              </a:solidFill>
              <a:latin typeface="Arial"/>
              <a:ea typeface="Arial"/>
              <a:cs typeface="Arial"/>
              <a:sym typeface="Arial"/>
            </a:endParaRPr>
          </a:p>
          <a:p>
            <a:pPr indent="-298450" lvl="1" marL="9144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Computational Propaganda</a:t>
            </a:r>
            <a:r>
              <a:rPr b="0" i="0" lang="en-US" sz="1100" u="none" cap="none" strike="noStrike">
                <a:solidFill>
                  <a:srgbClr val="000000"/>
                </a:solidFill>
                <a:latin typeface="Arial"/>
                <a:ea typeface="Arial"/>
                <a:cs typeface="Arial"/>
                <a:sym typeface="Arial"/>
              </a:rPr>
              <a:t>: Emphasizes the role of automation, such as bots and algorithms, to spread disinformation at scale.</a:t>
            </a:r>
            <a:endParaRPr b="0" i="0" sz="900" u="none" cap="none" strike="noStrike">
              <a:solidFill>
                <a:srgbClr val="000000"/>
              </a:solidFill>
              <a:latin typeface="Arial"/>
              <a:ea typeface="Arial"/>
              <a:cs typeface="Arial"/>
              <a:sym typeface="Arial"/>
            </a:endParaRPr>
          </a:p>
          <a:p>
            <a:pPr indent="-298450" lvl="1" marL="9144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Internet Manipulation</a:t>
            </a:r>
            <a:r>
              <a:rPr b="0" i="0" lang="en-US" sz="1100" u="none" cap="none" strike="noStrike">
                <a:solidFill>
                  <a:srgbClr val="000000"/>
                </a:solidFill>
                <a:latin typeface="Arial"/>
                <a:ea typeface="Arial"/>
                <a:cs typeface="Arial"/>
                <a:sym typeface="Arial"/>
              </a:rPr>
              <a:t>: The use of online digital technologies, algorithms, social bots, and automated scripts for commercial, social, military, or political purposes.</a:t>
            </a:r>
            <a:endParaRPr b="0" i="0" sz="9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Objectives</a:t>
            </a:r>
            <a:r>
              <a:rPr b="0" i="0" lang="en-US" sz="1100" u="none" cap="none" strike="noStrike">
                <a:solidFill>
                  <a:srgbClr val="000000"/>
                </a:solidFill>
                <a:latin typeface="Arial"/>
                <a:ea typeface="Arial"/>
                <a:cs typeface="Arial"/>
                <a:sym typeface="Arial"/>
              </a:rPr>
              <a:t>: The primary goals of disinformation are often to destabilize liberal democracies, undermine alliances, exacerbate societal divides to advance geopolitical agendas. It aims to create confusion and "information paralysis," leading people to distrust everything they encounter, making them easily manipulable.</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1" name="Shape 11"/>
        <p:cNvGrpSpPr/>
        <p:nvPr/>
      </p:nvGrpSpPr>
      <p:grpSpPr>
        <a:xfrm>
          <a:off x="0" y="0"/>
          <a:ext cx="0" cy="0"/>
          <a:chOff x="0" y="0"/>
          <a:chExt cx="0" cy="0"/>
        </a:xfrm>
      </p:grpSpPr>
      <p:sp>
        <p:nvSpPr>
          <p:cNvPr id="12" name="Google Shape;12;p1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 name="Google Shape;13;p1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4" name="Google Shape;14;p1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22"/>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0" name="Google Shape;70;p22"/>
          <p:cNvSpPr txBox="1"/>
          <p:nvPr>
            <p:ph idx="1" type="body"/>
          </p:nvPr>
        </p:nvSpPr>
        <p:spPr>
          <a:xfrm rot="5400000">
            <a:off x="2309019" y="-251618"/>
            <a:ext cx="4525963" cy="8229600"/>
          </a:xfrm>
          <a:prstGeom prst="rect">
            <a:avLst/>
          </a:prstGeom>
          <a:noFill/>
          <a:ln>
            <a:noFill/>
          </a:ln>
        </p:spPr>
        <p:txBody>
          <a:bodyPr anchorCtr="0" anchor="t" bIns="45700" lIns="91425" spcFirstLastPara="1" rIns="91425" wrap="square" tIns="45700">
            <a:norm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71" name="Google Shape;71;p2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2" name="Google Shape;72;p2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3" name="Google Shape;73;p2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23"/>
          <p:cNvSpPr txBox="1"/>
          <p:nvPr>
            <p:ph type="title"/>
          </p:nvPr>
        </p:nvSpPr>
        <p:spPr>
          <a:xfrm rot="5400000">
            <a:off x="4732338" y="2171701"/>
            <a:ext cx="5851525" cy="20574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6" name="Google Shape;76;p23"/>
          <p:cNvSpPr txBox="1"/>
          <p:nvPr>
            <p:ph idx="1" type="body"/>
          </p:nvPr>
        </p:nvSpPr>
        <p:spPr>
          <a:xfrm rot="5400000">
            <a:off x="541338" y="190500"/>
            <a:ext cx="5851525" cy="6019800"/>
          </a:xfrm>
          <a:prstGeom prst="rect">
            <a:avLst/>
          </a:prstGeom>
          <a:noFill/>
          <a:ln>
            <a:noFill/>
          </a:ln>
        </p:spPr>
        <p:txBody>
          <a:bodyPr anchorCtr="0" anchor="t" bIns="45700" lIns="91425" spcFirstLastPara="1" rIns="91425" wrap="square" tIns="45700">
            <a:norm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77" name="Google Shape;77;p2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8" name="Google Shape;78;p2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9" name="Google Shape;79;p2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 name="Shape 15"/>
        <p:cNvGrpSpPr/>
        <p:nvPr/>
      </p:nvGrpSpPr>
      <p:grpSpPr>
        <a:xfrm>
          <a:off x="0" y="0"/>
          <a:ext cx="0" cy="0"/>
          <a:chOff x="0" y="0"/>
          <a:chExt cx="0" cy="0"/>
        </a:xfrm>
      </p:grpSpPr>
      <p:sp>
        <p:nvSpPr>
          <p:cNvPr id="16" name="Google Shape;16;p14"/>
          <p:cNvSpPr txBox="1"/>
          <p:nvPr>
            <p:ph type="ctrTitle"/>
          </p:nvPr>
        </p:nvSpPr>
        <p:spPr>
          <a:xfrm>
            <a:off x="685800" y="2130425"/>
            <a:ext cx="7772400" cy="1470025"/>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 name="Google Shape;17;p14"/>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lnSpc>
                <a:spcPct val="100000"/>
              </a:lnSpc>
              <a:spcBef>
                <a:spcPts val="640"/>
              </a:spcBef>
              <a:spcAft>
                <a:spcPts val="0"/>
              </a:spcAft>
              <a:buClr>
                <a:srgbClr val="888888"/>
              </a:buClr>
              <a:buSzPts val="3200"/>
              <a:buNone/>
              <a:defRPr>
                <a:solidFill>
                  <a:srgbClr val="888888"/>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p:txBody>
      </p:sp>
      <p:sp>
        <p:nvSpPr>
          <p:cNvPr id="18" name="Google Shape;18;p1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 name="Google Shape;19;p1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0" name="Google Shape;20;p1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1" name="Shape 21"/>
        <p:cNvGrpSpPr/>
        <p:nvPr/>
      </p:nvGrpSpPr>
      <p:grpSpPr>
        <a:xfrm>
          <a:off x="0" y="0"/>
          <a:ext cx="0" cy="0"/>
          <a:chOff x="0" y="0"/>
          <a:chExt cx="0" cy="0"/>
        </a:xfrm>
      </p:grpSpPr>
      <p:sp>
        <p:nvSpPr>
          <p:cNvPr id="22" name="Google Shape;22;p15"/>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 name="Google Shape;23;p15"/>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4" name="Google Shape;24;p1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 name="Google Shape;25;p1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 name="Google Shape;26;p1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7" name="Shape 27"/>
        <p:cNvGrpSpPr/>
        <p:nvPr/>
      </p:nvGrpSpPr>
      <p:grpSpPr>
        <a:xfrm>
          <a:off x="0" y="0"/>
          <a:ext cx="0" cy="0"/>
          <a:chOff x="0" y="0"/>
          <a:chExt cx="0" cy="0"/>
        </a:xfrm>
      </p:grpSpPr>
      <p:sp>
        <p:nvSpPr>
          <p:cNvPr id="28" name="Google Shape;28;p16"/>
          <p:cNvSpPr txBox="1"/>
          <p:nvPr>
            <p:ph type="title"/>
          </p:nvPr>
        </p:nvSpPr>
        <p:spPr>
          <a:xfrm>
            <a:off x="722313" y="4406900"/>
            <a:ext cx="7772400" cy="1362075"/>
          </a:xfrm>
          <a:prstGeom prst="rect">
            <a:avLst/>
          </a:prstGeom>
          <a:noFill/>
          <a:ln>
            <a:noFill/>
          </a:ln>
        </p:spPr>
        <p:txBody>
          <a:bodyPr anchorCtr="0" anchor="t" bIns="45700" lIns="91425" spcFirstLastPara="1" rIns="91425" wrap="square" tIns="45700">
            <a:normAutofit/>
          </a:bodyPr>
          <a:lstStyle>
            <a:lvl1pPr lvl="0" algn="l">
              <a:lnSpc>
                <a:spcPct val="100000"/>
              </a:lnSpc>
              <a:spcBef>
                <a:spcPts val="0"/>
              </a:spcBef>
              <a:spcAft>
                <a:spcPts val="0"/>
              </a:spcAft>
              <a:buClr>
                <a:schemeClr val="dk1"/>
              </a:buClr>
              <a:buSzPts val="4000"/>
              <a:buFont typeface="Calibri"/>
              <a:buNone/>
              <a:defRPr b="1" sz="4000"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9" name="Google Shape;29;p16"/>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normAutofit/>
          </a:bodyPr>
          <a:lstStyle>
            <a:lvl1pPr indent="-228600" lvl="0" marL="457200" algn="l">
              <a:lnSpc>
                <a:spcPct val="100000"/>
              </a:lnSpc>
              <a:spcBef>
                <a:spcPts val="400"/>
              </a:spcBef>
              <a:spcAft>
                <a:spcPts val="0"/>
              </a:spcAft>
              <a:buClr>
                <a:srgbClr val="888888"/>
              </a:buClr>
              <a:buSzPts val="2000"/>
              <a:buNone/>
              <a:defRPr sz="2000">
                <a:solidFill>
                  <a:srgbClr val="888888"/>
                </a:solidFill>
              </a:defRPr>
            </a:lvl1pPr>
            <a:lvl2pPr indent="-228600" lvl="1" marL="914400" algn="l">
              <a:lnSpc>
                <a:spcPct val="100000"/>
              </a:lnSpc>
              <a:spcBef>
                <a:spcPts val="360"/>
              </a:spcBef>
              <a:spcAft>
                <a:spcPts val="0"/>
              </a:spcAft>
              <a:buClr>
                <a:srgbClr val="888888"/>
              </a:buClr>
              <a:buSzPts val="1800"/>
              <a:buNone/>
              <a:defRPr sz="1800">
                <a:solidFill>
                  <a:srgbClr val="888888"/>
                </a:solidFill>
              </a:defRPr>
            </a:lvl2pPr>
            <a:lvl3pPr indent="-228600" lvl="2" marL="1371600" algn="l">
              <a:lnSpc>
                <a:spcPct val="100000"/>
              </a:lnSpc>
              <a:spcBef>
                <a:spcPts val="320"/>
              </a:spcBef>
              <a:spcAft>
                <a:spcPts val="0"/>
              </a:spcAft>
              <a:buClr>
                <a:srgbClr val="888888"/>
              </a:buClr>
              <a:buSzPts val="1600"/>
              <a:buNone/>
              <a:defRPr sz="1600">
                <a:solidFill>
                  <a:srgbClr val="888888"/>
                </a:solidFill>
              </a:defRPr>
            </a:lvl3pPr>
            <a:lvl4pPr indent="-228600" lvl="3" marL="1828800" algn="l">
              <a:lnSpc>
                <a:spcPct val="100000"/>
              </a:lnSpc>
              <a:spcBef>
                <a:spcPts val="280"/>
              </a:spcBef>
              <a:spcAft>
                <a:spcPts val="0"/>
              </a:spcAft>
              <a:buClr>
                <a:srgbClr val="888888"/>
              </a:buClr>
              <a:buSzPts val="1400"/>
              <a:buNone/>
              <a:defRPr sz="1400">
                <a:solidFill>
                  <a:srgbClr val="888888"/>
                </a:solidFill>
              </a:defRPr>
            </a:lvl4pPr>
            <a:lvl5pPr indent="-228600" lvl="4" marL="2286000" algn="l">
              <a:lnSpc>
                <a:spcPct val="100000"/>
              </a:lnSpc>
              <a:spcBef>
                <a:spcPts val="280"/>
              </a:spcBef>
              <a:spcAft>
                <a:spcPts val="0"/>
              </a:spcAft>
              <a:buClr>
                <a:srgbClr val="888888"/>
              </a:buClr>
              <a:buSzPts val="1400"/>
              <a:buNone/>
              <a:defRPr sz="1400">
                <a:solidFill>
                  <a:srgbClr val="888888"/>
                </a:solidFill>
              </a:defRPr>
            </a:lvl5pPr>
            <a:lvl6pPr indent="-228600" lvl="5" marL="2743200" algn="l">
              <a:lnSpc>
                <a:spcPct val="100000"/>
              </a:lnSpc>
              <a:spcBef>
                <a:spcPts val="280"/>
              </a:spcBef>
              <a:spcAft>
                <a:spcPts val="0"/>
              </a:spcAft>
              <a:buClr>
                <a:srgbClr val="888888"/>
              </a:buClr>
              <a:buSzPts val="1400"/>
              <a:buNone/>
              <a:defRPr sz="1400">
                <a:solidFill>
                  <a:srgbClr val="888888"/>
                </a:solidFill>
              </a:defRPr>
            </a:lvl6pPr>
            <a:lvl7pPr indent="-228600" lvl="6" marL="3200400" algn="l">
              <a:lnSpc>
                <a:spcPct val="100000"/>
              </a:lnSpc>
              <a:spcBef>
                <a:spcPts val="280"/>
              </a:spcBef>
              <a:spcAft>
                <a:spcPts val="0"/>
              </a:spcAft>
              <a:buClr>
                <a:srgbClr val="888888"/>
              </a:buClr>
              <a:buSzPts val="1400"/>
              <a:buNone/>
              <a:defRPr sz="1400">
                <a:solidFill>
                  <a:srgbClr val="888888"/>
                </a:solidFill>
              </a:defRPr>
            </a:lvl7pPr>
            <a:lvl8pPr indent="-228600" lvl="7" marL="3657600" algn="l">
              <a:lnSpc>
                <a:spcPct val="100000"/>
              </a:lnSpc>
              <a:spcBef>
                <a:spcPts val="280"/>
              </a:spcBef>
              <a:spcAft>
                <a:spcPts val="0"/>
              </a:spcAft>
              <a:buClr>
                <a:srgbClr val="888888"/>
              </a:buClr>
              <a:buSzPts val="1400"/>
              <a:buNone/>
              <a:defRPr sz="1400">
                <a:solidFill>
                  <a:srgbClr val="888888"/>
                </a:solidFill>
              </a:defRPr>
            </a:lvl8pPr>
            <a:lvl9pPr indent="-228600" lvl="8" marL="4114800" algn="l">
              <a:lnSpc>
                <a:spcPct val="100000"/>
              </a:lnSpc>
              <a:spcBef>
                <a:spcPts val="280"/>
              </a:spcBef>
              <a:spcAft>
                <a:spcPts val="0"/>
              </a:spcAft>
              <a:buClr>
                <a:srgbClr val="888888"/>
              </a:buClr>
              <a:buSzPts val="1400"/>
              <a:buNone/>
              <a:defRPr sz="1400">
                <a:solidFill>
                  <a:srgbClr val="888888"/>
                </a:solidFill>
              </a:defRPr>
            </a:lvl9pPr>
          </a:lstStyle>
          <a:p/>
        </p:txBody>
      </p:sp>
      <p:sp>
        <p:nvSpPr>
          <p:cNvPr id="30" name="Google Shape;30;p1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1" name="Google Shape;31;p1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2" name="Google Shape;32;p1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3" name="Shape 33"/>
        <p:cNvGrpSpPr/>
        <p:nvPr/>
      </p:nvGrpSpPr>
      <p:grpSpPr>
        <a:xfrm>
          <a:off x="0" y="0"/>
          <a:ext cx="0" cy="0"/>
          <a:chOff x="0" y="0"/>
          <a:chExt cx="0" cy="0"/>
        </a:xfrm>
      </p:grpSpPr>
      <p:sp>
        <p:nvSpPr>
          <p:cNvPr id="34" name="Google Shape;34;p17"/>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5" name="Google Shape;35;p17"/>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lnSpc>
                <a:spcPct val="100000"/>
              </a:lnSpc>
              <a:spcBef>
                <a:spcPts val="560"/>
              </a:spcBef>
              <a:spcAft>
                <a:spcPts val="0"/>
              </a:spcAft>
              <a:buClr>
                <a:schemeClr val="dk1"/>
              </a:buClr>
              <a:buSzPts val="2800"/>
              <a:buChar char="•"/>
              <a:defRPr sz="2800"/>
            </a:lvl1pPr>
            <a:lvl2pPr indent="-381000" lvl="1" marL="914400" algn="l">
              <a:lnSpc>
                <a:spcPct val="100000"/>
              </a:lnSpc>
              <a:spcBef>
                <a:spcPts val="480"/>
              </a:spcBef>
              <a:spcAft>
                <a:spcPts val="0"/>
              </a:spcAft>
              <a:buClr>
                <a:schemeClr val="dk1"/>
              </a:buClr>
              <a:buSzPts val="2400"/>
              <a:buChar char="–"/>
              <a:defRPr sz="2400"/>
            </a:lvl2pPr>
            <a:lvl3pPr indent="-355600" lvl="2" marL="1371600" algn="l">
              <a:lnSpc>
                <a:spcPct val="100000"/>
              </a:lnSpc>
              <a:spcBef>
                <a:spcPts val="400"/>
              </a:spcBef>
              <a:spcAft>
                <a:spcPts val="0"/>
              </a:spcAft>
              <a:buClr>
                <a:schemeClr val="dk1"/>
              </a:buClr>
              <a:buSzPts val="2000"/>
              <a:buChar char="•"/>
              <a:defRPr sz="2000"/>
            </a:lvl3pPr>
            <a:lvl4pPr indent="-342900" lvl="3" marL="1828800" algn="l">
              <a:lnSpc>
                <a:spcPct val="100000"/>
              </a:lnSpc>
              <a:spcBef>
                <a:spcPts val="360"/>
              </a:spcBef>
              <a:spcAft>
                <a:spcPts val="0"/>
              </a:spcAft>
              <a:buClr>
                <a:schemeClr val="dk1"/>
              </a:buClr>
              <a:buSzPts val="1800"/>
              <a:buChar char="–"/>
              <a:defRPr sz="1800"/>
            </a:lvl4pPr>
            <a:lvl5pPr indent="-342900" lvl="4" marL="2286000" algn="l">
              <a:lnSpc>
                <a:spcPct val="100000"/>
              </a:lnSpc>
              <a:spcBef>
                <a:spcPts val="360"/>
              </a:spcBef>
              <a:spcAft>
                <a:spcPts val="0"/>
              </a:spcAft>
              <a:buClr>
                <a:schemeClr val="dk1"/>
              </a:buClr>
              <a:buSzPts val="1800"/>
              <a:buChar char="»"/>
              <a:defRPr sz="1800"/>
            </a:lvl5pPr>
            <a:lvl6pPr indent="-342900" lvl="5" marL="2743200" algn="l">
              <a:lnSpc>
                <a:spcPct val="100000"/>
              </a:lnSpc>
              <a:spcBef>
                <a:spcPts val="360"/>
              </a:spcBef>
              <a:spcAft>
                <a:spcPts val="0"/>
              </a:spcAft>
              <a:buClr>
                <a:schemeClr val="dk1"/>
              </a:buClr>
              <a:buSzPts val="1800"/>
              <a:buChar char="•"/>
              <a:defRPr sz="1800"/>
            </a:lvl6pPr>
            <a:lvl7pPr indent="-342900" lvl="6" marL="3200400" algn="l">
              <a:lnSpc>
                <a:spcPct val="100000"/>
              </a:lnSpc>
              <a:spcBef>
                <a:spcPts val="360"/>
              </a:spcBef>
              <a:spcAft>
                <a:spcPts val="0"/>
              </a:spcAft>
              <a:buClr>
                <a:schemeClr val="dk1"/>
              </a:buClr>
              <a:buSzPts val="1800"/>
              <a:buChar char="•"/>
              <a:defRPr sz="1800"/>
            </a:lvl7pPr>
            <a:lvl8pPr indent="-342900" lvl="7" marL="3657600" algn="l">
              <a:lnSpc>
                <a:spcPct val="100000"/>
              </a:lnSpc>
              <a:spcBef>
                <a:spcPts val="360"/>
              </a:spcBef>
              <a:spcAft>
                <a:spcPts val="0"/>
              </a:spcAft>
              <a:buClr>
                <a:schemeClr val="dk1"/>
              </a:buClr>
              <a:buSzPts val="1800"/>
              <a:buChar char="•"/>
              <a:defRPr sz="1800"/>
            </a:lvl8pPr>
            <a:lvl9pPr indent="-342900" lvl="8" marL="4114800" algn="l">
              <a:lnSpc>
                <a:spcPct val="100000"/>
              </a:lnSpc>
              <a:spcBef>
                <a:spcPts val="360"/>
              </a:spcBef>
              <a:spcAft>
                <a:spcPts val="0"/>
              </a:spcAft>
              <a:buClr>
                <a:schemeClr val="dk1"/>
              </a:buClr>
              <a:buSzPts val="1800"/>
              <a:buChar char="•"/>
              <a:defRPr sz="1800"/>
            </a:lvl9pPr>
          </a:lstStyle>
          <a:p/>
        </p:txBody>
      </p:sp>
      <p:sp>
        <p:nvSpPr>
          <p:cNvPr id="36" name="Google Shape;36;p17"/>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lnSpc>
                <a:spcPct val="100000"/>
              </a:lnSpc>
              <a:spcBef>
                <a:spcPts val="560"/>
              </a:spcBef>
              <a:spcAft>
                <a:spcPts val="0"/>
              </a:spcAft>
              <a:buClr>
                <a:schemeClr val="dk1"/>
              </a:buClr>
              <a:buSzPts val="2800"/>
              <a:buChar char="•"/>
              <a:defRPr sz="2800"/>
            </a:lvl1pPr>
            <a:lvl2pPr indent="-381000" lvl="1" marL="914400" algn="l">
              <a:lnSpc>
                <a:spcPct val="100000"/>
              </a:lnSpc>
              <a:spcBef>
                <a:spcPts val="480"/>
              </a:spcBef>
              <a:spcAft>
                <a:spcPts val="0"/>
              </a:spcAft>
              <a:buClr>
                <a:schemeClr val="dk1"/>
              </a:buClr>
              <a:buSzPts val="2400"/>
              <a:buChar char="–"/>
              <a:defRPr sz="2400"/>
            </a:lvl2pPr>
            <a:lvl3pPr indent="-355600" lvl="2" marL="1371600" algn="l">
              <a:lnSpc>
                <a:spcPct val="100000"/>
              </a:lnSpc>
              <a:spcBef>
                <a:spcPts val="400"/>
              </a:spcBef>
              <a:spcAft>
                <a:spcPts val="0"/>
              </a:spcAft>
              <a:buClr>
                <a:schemeClr val="dk1"/>
              </a:buClr>
              <a:buSzPts val="2000"/>
              <a:buChar char="•"/>
              <a:defRPr sz="2000"/>
            </a:lvl3pPr>
            <a:lvl4pPr indent="-342900" lvl="3" marL="1828800" algn="l">
              <a:lnSpc>
                <a:spcPct val="100000"/>
              </a:lnSpc>
              <a:spcBef>
                <a:spcPts val="360"/>
              </a:spcBef>
              <a:spcAft>
                <a:spcPts val="0"/>
              </a:spcAft>
              <a:buClr>
                <a:schemeClr val="dk1"/>
              </a:buClr>
              <a:buSzPts val="1800"/>
              <a:buChar char="–"/>
              <a:defRPr sz="1800"/>
            </a:lvl4pPr>
            <a:lvl5pPr indent="-342900" lvl="4" marL="2286000" algn="l">
              <a:lnSpc>
                <a:spcPct val="100000"/>
              </a:lnSpc>
              <a:spcBef>
                <a:spcPts val="360"/>
              </a:spcBef>
              <a:spcAft>
                <a:spcPts val="0"/>
              </a:spcAft>
              <a:buClr>
                <a:schemeClr val="dk1"/>
              </a:buClr>
              <a:buSzPts val="1800"/>
              <a:buChar char="»"/>
              <a:defRPr sz="1800"/>
            </a:lvl5pPr>
            <a:lvl6pPr indent="-342900" lvl="5" marL="2743200" algn="l">
              <a:lnSpc>
                <a:spcPct val="100000"/>
              </a:lnSpc>
              <a:spcBef>
                <a:spcPts val="360"/>
              </a:spcBef>
              <a:spcAft>
                <a:spcPts val="0"/>
              </a:spcAft>
              <a:buClr>
                <a:schemeClr val="dk1"/>
              </a:buClr>
              <a:buSzPts val="1800"/>
              <a:buChar char="•"/>
              <a:defRPr sz="1800"/>
            </a:lvl6pPr>
            <a:lvl7pPr indent="-342900" lvl="6" marL="3200400" algn="l">
              <a:lnSpc>
                <a:spcPct val="100000"/>
              </a:lnSpc>
              <a:spcBef>
                <a:spcPts val="360"/>
              </a:spcBef>
              <a:spcAft>
                <a:spcPts val="0"/>
              </a:spcAft>
              <a:buClr>
                <a:schemeClr val="dk1"/>
              </a:buClr>
              <a:buSzPts val="1800"/>
              <a:buChar char="•"/>
              <a:defRPr sz="1800"/>
            </a:lvl7pPr>
            <a:lvl8pPr indent="-342900" lvl="7" marL="3657600" algn="l">
              <a:lnSpc>
                <a:spcPct val="100000"/>
              </a:lnSpc>
              <a:spcBef>
                <a:spcPts val="360"/>
              </a:spcBef>
              <a:spcAft>
                <a:spcPts val="0"/>
              </a:spcAft>
              <a:buClr>
                <a:schemeClr val="dk1"/>
              </a:buClr>
              <a:buSzPts val="1800"/>
              <a:buChar char="•"/>
              <a:defRPr sz="1800"/>
            </a:lvl8pPr>
            <a:lvl9pPr indent="-342900" lvl="8" marL="4114800" algn="l">
              <a:lnSpc>
                <a:spcPct val="100000"/>
              </a:lnSpc>
              <a:spcBef>
                <a:spcPts val="360"/>
              </a:spcBef>
              <a:spcAft>
                <a:spcPts val="0"/>
              </a:spcAft>
              <a:buClr>
                <a:schemeClr val="dk1"/>
              </a:buClr>
              <a:buSzPts val="1800"/>
              <a:buChar char="•"/>
              <a:defRPr sz="1800"/>
            </a:lvl9pPr>
          </a:lstStyle>
          <a:p/>
        </p:txBody>
      </p:sp>
      <p:sp>
        <p:nvSpPr>
          <p:cNvPr id="37" name="Google Shape;37;p1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8" name="Google Shape;38;p1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9" name="Google Shape;39;p1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0" name="Shape 40"/>
        <p:cNvGrpSpPr/>
        <p:nvPr/>
      </p:nvGrpSpPr>
      <p:grpSpPr>
        <a:xfrm>
          <a:off x="0" y="0"/>
          <a:ext cx="0" cy="0"/>
          <a:chOff x="0" y="0"/>
          <a:chExt cx="0" cy="0"/>
        </a:xfrm>
      </p:grpSpPr>
      <p:sp>
        <p:nvSpPr>
          <p:cNvPr id="41" name="Google Shape;41;p1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4400"/>
              <a:buFont typeface="Calibri"/>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2" name="Google Shape;42;p18"/>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rmAutofit/>
          </a:bodyPr>
          <a:lstStyle>
            <a:lvl1pPr indent="-228600" lvl="0" marL="457200" algn="l">
              <a:lnSpc>
                <a:spcPct val="100000"/>
              </a:lnSpc>
              <a:spcBef>
                <a:spcPts val="480"/>
              </a:spcBef>
              <a:spcAft>
                <a:spcPts val="0"/>
              </a:spcAft>
              <a:buClr>
                <a:schemeClr val="dk1"/>
              </a:buClr>
              <a:buSzPts val="2400"/>
              <a:buNone/>
              <a:defRPr b="1" sz="2400"/>
            </a:lvl1pPr>
            <a:lvl2pPr indent="-228600" lvl="1" marL="914400" algn="l">
              <a:lnSpc>
                <a:spcPct val="100000"/>
              </a:lnSpc>
              <a:spcBef>
                <a:spcPts val="400"/>
              </a:spcBef>
              <a:spcAft>
                <a:spcPts val="0"/>
              </a:spcAft>
              <a:buClr>
                <a:schemeClr val="dk1"/>
              </a:buClr>
              <a:buSzPts val="2000"/>
              <a:buNone/>
              <a:defRPr b="1" sz="2000"/>
            </a:lvl2pPr>
            <a:lvl3pPr indent="-228600" lvl="2" marL="1371600" algn="l">
              <a:lnSpc>
                <a:spcPct val="100000"/>
              </a:lnSpc>
              <a:spcBef>
                <a:spcPts val="360"/>
              </a:spcBef>
              <a:spcAft>
                <a:spcPts val="0"/>
              </a:spcAft>
              <a:buClr>
                <a:schemeClr val="dk1"/>
              </a:buClr>
              <a:buSzPts val="1800"/>
              <a:buNone/>
              <a:defRPr b="1" sz="1800"/>
            </a:lvl3pPr>
            <a:lvl4pPr indent="-228600" lvl="3" marL="1828800" algn="l">
              <a:lnSpc>
                <a:spcPct val="100000"/>
              </a:lnSpc>
              <a:spcBef>
                <a:spcPts val="320"/>
              </a:spcBef>
              <a:spcAft>
                <a:spcPts val="0"/>
              </a:spcAft>
              <a:buClr>
                <a:schemeClr val="dk1"/>
              </a:buClr>
              <a:buSzPts val="1600"/>
              <a:buNone/>
              <a:defRPr b="1" sz="1600"/>
            </a:lvl4pPr>
            <a:lvl5pPr indent="-228600" lvl="4" marL="2286000" algn="l">
              <a:lnSpc>
                <a:spcPct val="100000"/>
              </a:lnSpc>
              <a:spcBef>
                <a:spcPts val="320"/>
              </a:spcBef>
              <a:spcAft>
                <a:spcPts val="0"/>
              </a:spcAft>
              <a:buClr>
                <a:schemeClr val="dk1"/>
              </a:buClr>
              <a:buSzPts val="1600"/>
              <a:buNone/>
              <a:defRPr b="1" sz="1600"/>
            </a:lvl5pPr>
            <a:lvl6pPr indent="-228600" lvl="5" marL="2743200" algn="l">
              <a:lnSpc>
                <a:spcPct val="100000"/>
              </a:lnSpc>
              <a:spcBef>
                <a:spcPts val="320"/>
              </a:spcBef>
              <a:spcAft>
                <a:spcPts val="0"/>
              </a:spcAft>
              <a:buClr>
                <a:schemeClr val="dk1"/>
              </a:buClr>
              <a:buSzPts val="1600"/>
              <a:buNone/>
              <a:defRPr b="1" sz="1600"/>
            </a:lvl6pPr>
            <a:lvl7pPr indent="-228600" lvl="6" marL="3200400" algn="l">
              <a:lnSpc>
                <a:spcPct val="100000"/>
              </a:lnSpc>
              <a:spcBef>
                <a:spcPts val="320"/>
              </a:spcBef>
              <a:spcAft>
                <a:spcPts val="0"/>
              </a:spcAft>
              <a:buClr>
                <a:schemeClr val="dk1"/>
              </a:buClr>
              <a:buSzPts val="1600"/>
              <a:buNone/>
              <a:defRPr b="1" sz="1600"/>
            </a:lvl7pPr>
            <a:lvl8pPr indent="-228600" lvl="7" marL="3657600" algn="l">
              <a:lnSpc>
                <a:spcPct val="100000"/>
              </a:lnSpc>
              <a:spcBef>
                <a:spcPts val="320"/>
              </a:spcBef>
              <a:spcAft>
                <a:spcPts val="0"/>
              </a:spcAft>
              <a:buClr>
                <a:schemeClr val="dk1"/>
              </a:buClr>
              <a:buSzPts val="1600"/>
              <a:buNone/>
              <a:defRPr b="1" sz="1600"/>
            </a:lvl8pPr>
            <a:lvl9pPr indent="-228600" lvl="8" marL="4114800" algn="l">
              <a:lnSpc>
                <a:spcPct val="100000"/>
              </a:lnSpc>
              <a:spcBef>
                <a:spcPts val="320"/>
              </a:spcBef>
              <a:spcAft>
                <a:spcPts val="0"/>
              </a:spcAft>
              <a:buClr>
                <a:schemeClr val="dk1"/>
              </a:buClr>
              <a:buSzPts val="1600"/>
              <a:buNone/>
              <a:defRPr b="1" sz="1600"/>
            </a:lvl9pPr>
          </a:lstStyle>
          <a:p/>
        </p:txBody>
      </p:sp>
      <p:sp>
        <p:nvSpPr>
          <p:cNvPr id="43" name="Google Shape;43;p18"/>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rmAutofit/>
          </a:bodyPr>
          <a:lstStyle>
            <a:lvl1pPr indent="-381000" lvl="0" marL="457200" algn="l">
              <a:lnSpc>
                <a:spcPct val="100000"/>
              </a:lnSpc>
              <a:spcBef>
                <a:spcPts val="480"/>
              </a:spcBef>
              <a:spcAft>
                <a:spcPts val="0"/>
              </a:spcAft>
              <a:buClr>
                <a:schemeClr val="dk1"/>
              </a:buClr>
              <a:buSzPts val="2400"/>
              <a:buChar char="•"/>
              <a:defRPr sz="2400"/>
            </a:lvl1pPr>
            <a:lvl2pPr indent="-355600" lvl="1" marL="914400" algn="l">
              <a:lnSpc>
                <a:spcPct val="100000"/>
              </a:lnSpc>
              <a:spcBef>
                <a:spcPts val="400"/>
              </a:spcBef>
              <a:spcAft>
                <a:spcPts val="0"/>
              </a:spcAft>
              <a:buClr>
                <a:schemeClr val="dk1"/>
              </a:buClr>
              <a:buSzPts val="2000"/>
              <a:buChar char="–"/>
              <a:defRPr sz="2000"/>
            </a:lvl2pPr>
            <a:lvl3pPr indent="-342900" lvl="2" marL="1371600" algn="l">
              <a:lnSpc>
                <a:spcPct val="100000"/>
              </a:lnSpc>
              <a:spcBef>
                <a:spcPts val="360"/>
              </a:spcBef>
              <a:spcAft>
                <a:spcPts val="0"/>
              </a:spcAft>
              <a:buClr>
                <a:schemeClr val="dk1"/>
              </a:buClr>
              <a:buSzPts val="1800"/>
              <a:buChar char="•"/>
              <a:defRPr sz="1800"/>
            </a:lvl3pPr>
            <a:lvl4pPr indent="-330200" lvl="3" marL="1828800" algn="l">
              <a:lnSpc>
                <a:spcPct val="100000"/>
              </a:lnSpc>
              <a:spcBef>
                <a:spcPts val="320"/>
              </a:spcBef>
              <a:spcAft>
                <a:spcPts val="0"/>
              </a:spcAft>
              <a:buClr>
                <a:schemeClr val="dk1"/>
              </a:buClr>
              <a:buSzPts val="1600"/>
              <a:buChar char="–"/>
              <a:defRPr sz="1600"/>
            </a:lvl4pPr>
            <a:lvl5pPr indent="-330200" lvl="4" marL="2286000" algn="l">
              <a:lnSpc>
                <a:spcPct val="100000"/>
              </a:lnSpc>
              <a:spcBef>
                <a:spcPts val="320"/>
              </a:spcBef>
              <a:spcAft>
                <a:spcPts val="0"/>
              </a:spcAft>
              <a:buClr>
                <a:schemeClr val="dk1"/>
              </a:buClr>
              <a:buSzPts val="1600"/>
              <a:buChar char="»"/>
              <a:defRPr sz="1600"/>
            </a:lvl5pPr>
            <a:lvl6pPr indent="-330200" lvl="5" marL="2743200" algn="l">
              <a:lnSpc>
                <a:spcPct val="100000"/>
              </a:lnSpc>
              <a:spcBef>
                <a:spcPts val="320"/>
              </a:spcBef>
              <a:spcAft>
                <a:spcPts val="0"/>
              </a:spcAft>
              <a:buClr>
                <a:schemeClr val="dk1"/>
              </a:buClr>
              <a:buSzPts val="1600"/>
              <a:buChar char="•"/>
              <a:defRPr sz="1600"/>
            </a:lvl6pPr>
            <a:lvl7pPr indent="-330200" lvl="6" marL="3200400" algn="l">
              <a:lnSpc>
                <a:spcPct val="100000"/>
              </a:lnSpc>
              <a:spcBef>
                <a:spcPts val="320"/>
              </a:spcBef>
              <a:spcAft>
                <a:spcPts val="0"/>
              </a:spcAft>
              <a:buClr>
                <a:schemeClr val="dk1"/>
              </a:buClr>
              <a:buSzPts val="1600"/>
              <a:buChar char="•"/>
              <a:defRPr sz="1600"/>
            </a:lvl7pPr>
            <a:lvl8pPr indent="-330200" lvl="7" marL="3657600" algn="l">
              <a:lnSpc>
                <a:spcPct val="100000"/>
              </a:lnSpc>
              <a:spcBef>
                <a:spcPts val="320"/>
              </a:spcBef>
              <a:spcAft>
                <a:spcPts val="0"/>
              </a:spcAft>
              <a:buClr>
                <a:schemeClr val="dk1"/>
              </a:buClr>
              <a:buSzPts val="1600"/>
              <a:buChar char="•"/>
              <a:defRPr sz="1600"/>
            </a:lvl8pPr>
            <a:lvl9pPr indent="-330200" lvl="8" marL="4114800" algn="l">
              <a:lnSpc>
                <a:spcPct val="100000"/>
              </a:lnSpc>
              <a:spcBef>
                <a:spcPts val="320"/>
              </a:spcBef>
              <a:spcAft>
                <a:spcPts val="0"/>
              </a:spcAft>
              <a:buClr>
                <a:schemeClr val="dk1"/>
              </a:buClr>
              <a:buSzPts val="1600"/>
              <a:buChar char="•"/>
              <a:defRPr sz="1600"/>
            </a:lvl9pPr>
          </a:lstStyle>
          <a:p/>
        </p:txBody>
      </p:sp>
      <p:sp>
        <p:nvSpPr>
          <p:cNvPr id="44" name="Google Shape;44;p18"/>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rmAutofit/>
          </a:bodyPr>
          <a:lstStyle>
            <a:lvl1pPr indent="-228600" lvl="0" marL="457200" algn="l">
              <a:lnSpc>
                <a:spcPct val="100000"/>
              </a:lnSpc>
              <a:spcBef>
                <a:spcPts val="480"/>
              </a:spcBef>
              <a:spcAft>
                <a:spcPts val="0"/>
              </a:spcAft>
              <a:buClr>
                <a:schemeClr val="dk1"/>
              </a:buClr>
              <a:buSzPts val="2400"/>
              <a:buNone/>
              <a:defRPr b="1" sz="2400"/>
            </a:lvl1pPr>
            <a:lvl2pPr indent="-228600" lvl="1" marL="914400" algn="l">
              <a:lnSpc>
                <a:spcPct val="100000"/>
              </a:lnSpc>
              <a:spcBef>
                <a:spcPts val="400"/>
              </a:spcBef>
              <a:spcAft>
                <a:spcPts val="0"/>
              </a:spcAft>
              <a:buClr>
                <a:schemeClr val="dk1"/>
              </a:buClr>
              <a:buSzPts val="2000"/>
              <a:buNone/>
              <a:defRPr b="1" sz="2000"/>
            </a:lvl2pPr>
            <a:lvl3pPr indent="-228600" lvl="2" marL="1371600" algn="l">
              <a:lnSpc>
                <a:spcPct val="100000"/>
              </a:lnSpc>
              <a:spcBef>
                <a:spcPts val="360"/>
              </a:spcBef>
              <a:spcAft>
                <a:spcPts val="0"/>
              </a:spcAft>
              <a:buClr>
                <a:schemeClr val="dk1"/>
              </a:buClr>
              <a:buSzPts val="1800"/>
              <a:buNone/>
              <a:defRPr b="1" sz="1800"/>
            </a:lvl3pPr>
            <a:lvl4pPr indent="-228600" lvl="3" marL="1828800" algn="l">
              <a:lnSpc>
                <a:spcPct val="100000"/>
              </a:lnSpc>
              <a:spcBef>
                <a:spcPts val="320"/>
              </a:spcBef>
              <a:spcAft>
                <a:spcPts val="0"/>
              </a:spcAft>
              <a:buClr>
                <a:schemeClr val="dk1"/>
              </a:buClr>
              <a:buSzPts val="1600"/>
              <a:buNone/>
              <a:defRPr b="1" sz="1600"/>
            </a:lvl4pPr>
            <a:lvl5pPr indent="-228600" lvl="4" marL="2286000" algn="l">
              <a:lnSpc>
                <a:spcPct val="100000"/>
              </a:lnSpc>
              <a:spcBef>
                <a:spcPts val="320"/>
              </a:spcBef>
              <a:spcAft>
                <a:spcPts val="0"/>
              </a:spcAft>
              <a:buClr>
                <a:schemeClr val="dk1"/>
              </a:buClr>
              <a:buSzPts val="1600"/>
              <a:buNone/>
              <a:defRPr b="1" sz="1600"/>
            </a:lvl5pPr>
            <a:lvl6pPr indent="-228600" lvl="5" marL="2743200" algn="l">
              <a:lnSpc>
                <a:spcPct val="100000"/>
              </a:lnSpc>
              <a:spcBef>
                <a:spcPts val="320"/>
              </a:spcBef>
              <a:spcAft>
                <a:spcPts val="0"/>
              </a:spcAft>
              <a:buClr>
                <a:schemeClr val="dk1"/>
              </a:buClr>
              <a:buSzPts val="1600"/>
              <a:buNone/>
              <a:defRPr b="1" sz="1600"/>
            </a:lvl6pPr>
            <a:lvl7pPr indent="-228600" lvl="6" marL="3200400" algn="l">
              <a:lnSpc>
                <a:spcPct val="100000"/>
              </a:lnSpc>
              <a:spcBef>
                <a:spcPts val="320"/>
              </a:spcBef>
              <a:spcAft>
                <a:spcPts val="0"/>
              </a:spcAft>
              <a:buClr>
                <a:schemeClr val="dk1"/>
              </a:buClr>
              <a:buSzPts val="1600"/>
              <a:buNone/>
              <a:defRPr b="1" sz="1600"/>
            </a:lvl7pPr>
            <a:lvl8pPr indent="-228600" lvl="7" marL="3657600" algn="l">
              <a:lnSpc>
                <a:spcPct val="100000"/>
              </a:lnSpc>
              <a:spcBef>
                <a:spcPts val="320"/>
              </a:spcBef>
              <a:spcAft>
                <a:spcPts val="0"/>
              </a:spcAft>
              <a:buClr>
                <a:schemeClr val="dk1"/>
              </a:buClr>
              <a:buSzPts val="1600"/>
              <a:buNone/>
              <a:defRPr b="1" sz="1600"/>
            </a:lvl8pPr>
            <a:lvl9pPr indent="-228600" lvl="8" marL="4114800" algn="l">
              <a:lnSpc>
                <a:spcPct val="100000"/>
              </a:lnSpc>
              <a:spcBef>
                <a:spcPts val="320"/>
              </a:spcBef>
              <a:spcAft>
                <a:spcPts val="0"/>
              </a:spcAft>
              <a:buClr>
                <a:schemeClr val="dk1"/>
              </a:buClr>
              <a:buSzPts val="1600"/>
              <a:buNone/>
              <a:defRPr b="1" sz="1600"/>
            </a:lvl9pPr>
          </a:lstStyle>
          <a:p/>
        </p:txBody>
      </p:sp>
      <p:sp>
        <p:nvSpPr>
          <p:cNvPr id="45" name="Google Shape;45;p18"/>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rmAutofit/>
          </a:bodyPr>
          <a:lstStyle>
            <a:lvl1pPr indent="-381000" lvl="0" marL="457200" algn="l">
              <a:lnSpc>
                <a:spcPct val="100000"/>
              </a:lnSpc>
              <a:spcBef>
                <a:spcPts val="480"/>
              </a:spcBef>
              <a:spcAft>
                <a:spcPts val="0"/>
              </a:spcAft>
              <a:buClr>
                <a:schemeClr val="dk1"/>
              </a:buClr>
              <a:buSzPts val="2400"/>
              <a:buChar char="•"/>
              <a:defRPr sz="2400"/>
            </a:lvl1pPr>
            <a:lvl2pPr indent="-355600" lvl="1" marL="914400" algn="l">
              <a:lnSpc>
                <a:spcPct val="100000"/>
              </a:lnSpc>
              <a:spcBef>
                <a:spcPts val="400"/>
              </a:spcBef>
              <a:spcAft>
                <a:spcPts val="0"/>
              </a:spcAft>
              <a:buClr>
                <a:schemeClr val="dk1"/>
              </a:buClr>
              <a:buSzPts val="2000"/>
              <a:buChar char="–"/>
              <a:defRPr sz="2000"/>
            </a:lvl2pPr>
            <a:lvl3pPr indent="-342900" lvl="2" marL="1371600" algn="l">
              <a:lnSpc>
                <a:spcPct val="100000"/>
              </a:lnSpc>
              <a:spcBef>
                <a:spcPts val="360"/>
              </a:spcBef>
              <a:spcAft>
                <a:spcPts val="0"/>
              </a:spcAft>
              <a:buClr>
                <a:schemeClr val="dk1"/>
              </a:buClr>
              <a:buSzPts val="1800"/>
              <a:buChar char="•"/>
              <a:defRPr sz="1800"/>
            </a:lvl3pPr>
            <a:lvl4pPr indent="-330200" lvl="3" marL="1828800" algn="l">
              <a:lnSpc>
                <a:spcPct val="100000"/>
              </a:lnSpc>
              <a:spcBef>
                <a:spcPts val="320"/>
              </a:spcBef>
              <a:spcAft>
                <a:spcPts val="0"/>
              </a:spcAft>
              <a:buClr>
                <a:schemeClr val="dk1"/>
              </a:buClr>
              <a:buSzPts val="1600"/>
              <a:buChar char="–"/>
              <a:defRPr sz="1600"/>
            </a:lvl4pPr>
            <a:lvl5pPr indent="-330200" lvl="4" marL="2286000" algn="l">
              <a:lnSpc>
                <a:spcPct val="100000"/>
              </a:lnSpc>
              <a:spcBef>
                <a:spcPts val="320"/>
              </a:spcBef>
              <a:spcAft>
                <a:spcPts val="0"/>
              </a:spcAft>
              <a:buClr>
                <a:schemeClr val="dk1"/>
              </a:buClr>
              <a:buSzPts val="1600"/>
              <a:buChar char="»"/>
              <a:defRPr sz="1600"/>
            </a:lvl5pPr>
            <a:lvl6pPr indent="-330200" lvl="5" marL="2743200" algn="l">
              <a:lnSpc>
                <a:spcPct val="100000"/>
              </a:lnSpc>
              <a:spcBef>
                <a:spcPts val="320"/>
              </a:spcBef>
              <a:spcAft>
                <a:spcPts val="0"/>
              </a:spcAft>
              <a:buClr>
                <a:schemeClr val="dk1"/>
              </a:buClr>
              <a:buSzPts val="1600"/>
              <a:buChar char="•"/>
              <a:defRPr sz="1600"/>
            </a:lvl6pPr>
            <a:lvl7pPr indent="-330200" lvl="6" marL="3200400" algn="l">
              <a:lnSpc>
                <a:spcPct val="100000"/>
              </a:lnSpc>
              <a:spcBef>
                <a:spcPts val="320"/>
              </a:spcBef>
              <a:spcAft>
                <a:spcPts val="0"/>
              </a:spcAft>
              <a:buClr>
                <a:schemeClr val="dk1"/>
              </a:buClr>
              <a:buSzPts val="1600"/>
              <a:buChar char="•"/>
              <a:defRPr sz="1600"/>
            </a:lvl7pPr>
            <a:lvl8pPr indent="-330200" lvl="7" marL="3657600" algn="l">
              <a:lnSpc>
                <a:spcPct val="100000"/>
              </a:lnSpc>
              <a:spcBef>
                <a:spcPts val="320"/>
              </a:spcBef>
              <a:spcAft>
                <a:spcPts val="0"/>
              </a:spcAft>
              <a:buClr>
                <a:schemeClr val="dk1"/>
              </a:buClr>
              <a:buSzPts val="1600"/>
              <a:buChar char="•"/>
              <a:defRPr sz="1600"/>
            </a:lvl8pPr>
            <a:lvl9pPr indent="-330200" lvl="8" marL="4114800" algn="l">
              <a:lnSpc>
                <a:spcPct val="100000"/>
              </a:lnSpc>
              <a:spcBef>
                <a:spcPts val="320"/>
              </a:spcBef>
              <a:spcAft>
                <a:spcPts val="0"/>
              </a:spcAft>
              <a:buClr>
                <a:schemeClr val="dk1"/>
              </a:buClr>
              <a:buSzPts val="1600"/>
              <a:buChar char="•"/>
              <a:defRPr sz="1600"/>
            </a:lvl9pPr>
          </a:lstStyle>
          <a:p/>
        </p:txBody>
      </p:sp>
      <p:sp>
        <p:nvSpPr>
          <p:cNvPr id="46" name="Google Shape;46;p1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7" name="Google Shape;47;p1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8" name="Google Shape;48;p1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9" name="Shape 49"/>
        <p:cNvGrpSpPr/>
        <p:nvPr/>
      </p:nvGrpSpPr>
      <p:grpSpPr>
        <a:xfrm>
          <a:off x="0" y="0"/>
          <a:ext cx="0" cy="0"/>
          <a:chOff x="0" y="0"/>
          <a:chExt cx="0" cy="0"/>
        </a:xfrm>
      </p:grpSpPr>
      <p:sp>
        <p:nvSpPr>
          <p:cNvPr id="50" name="Google Shape;50;p19"/>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1" name="Google Shape;51;p19"/>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2" name="Google Shape;52;p19"/>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3" name="Google Shape;53;p1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20"/>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rmAutofit/>
          </a:bodyPr>
          <a:lstStyle>
            <a:lvl1pPr lvl="0" algn="l">
              <a:lnSpc>
                <a:spcPct val="100000"/>
              </a:lnSpc>
              <a:spcBef>
                <a:spcPts val="0"/>
              </a:spcBef>
              <a:spcAft>
                <a:spcPts val="0"/>
              </a:spcAft>
              <a:buClr>
                <a:schemeClr val="dk1"/>
              </a:buClr>
              <a:buSzPts val="2000"/>
              <a:buFont typeface="Calibri"/>
              <a:buNone/>
              <a:defRPr b="1" sz="2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6" name="Google Shape;56;p20"/>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rmAutofit/>
          </a:bodyPr>
          <a:lstStyle>
            <a:lvl1pPr indent="-431800" lvl="0" marL="457200" algn="l">
              <a:lnSpc>
                <a:spcPct val="100000"/>
              </a:lnSpc>
              <a:spcBef>
                <a:spcPts val="640"/>
              </a:spcBef>
              <a:spcAft>
                <a:spcPts val="0"/>
              </a:spcAft>
              <a:buClr>
                <a:schemeClr val="dk1"/>
              </a:buClr>
              <a:buSzPts val="3200"/>
              <a:buChar char="•"/>
              <a:defRPr sz="3200"/>
            </a:lvl1pPr>
            <a:lvl2pPr indent="-406400" lvl="1" marL="914400" algn="l">
              <a:lnSpc>
                <a:spcPct val="100000"/>
              </a:lnSpc>
              <a:spcBef>
                <a:spcPts val="560"/>
              </a:spcBef>
              <a:spcAft>
                <a:spcPts val="0"/>
              </a:spcAft>
              <a:buClr>
                <a:schemeClr val="dk1"/>
              </a:buClr>
              <a:buSzPts val="2800"/>
              <a:buChar char="–"/>
              <a:defRPr sz="2800"/>
            </a:lvl2pPr>
            <a:lvl3pPr indent="-381000" lvl="2" marL="1371600" algn="l">
              <a:lnSpc>
                <a:spcPct val="100000"/>
              </a:lnSpc>
              <a:spcBef>
                <a:spcPts val="480"/>
              </a:spcBef>
              <a:spcAft>
                <a:spcPts val="0"/>
              </a:spcAft>
              <a:buClr>
                <a:schemeClr val="dk1"/>
              </a:buClr>
              <a:buSzPts val="2400"/>
              <a:buChar char="•"/>
              <a:defRPr sz="2400"/>
            </a:lvl3pPr>
            <a:lvl4pPr indent="-355600" lvl="3" marL="1828800" algn="l">
              <a:lnSpc>
                <a:spcPct val="100000"/>
              </a:lnSpc>
              <a:spcBef>
                <a:spcPts val="400"/>
              </a:spcBef>
              <a:spcAft>
                <a:spcPts val="0"/>
              </a:spcAft>
              <a:buClr>
                <a:schemeClr val="dk1"/>
              </a:buClr>
              <a:buSzPts val="2000"/>
              <a:buChar char="–"/>
              <a:defRPr sz="2000"/>
            </a:lvl4pPr>
            <a:lvl5pPr indent="-355600" lvl="4" marL="2286000" algn="l">
              <a:lnSpc>
                <a:spcPct val="100000"/>
              </a:lnSpc>
              <a:spcBef>
                <a:spcPts val="400"/>
              </a:spcBef>
              <a:spcAft>
                <a:spcPts val="0"/>
              </a:spcAft>
              <a:buClr>
                <a:schemeClr val="dk1"/>
              </a:buClr>
              <a:buSzPts val="2000"/>
              <a:buChar char="»"/>
              <a:defRPr sz="2000"/>
            </a:lvl5pPr>
            <a:lvl6pPr indent="-355600" lvl="5" marL="2743200" algn="l">
              <a:lnSpc>
                <a:spcPct val="100000"/>
              </a:lnSpc>
              <a:spcBef>
                <a:spcPts val="400"/>
              </a:spcBef>
              <a:spcAft>
                <a:spcPts val="0"/>
              </a:spcAft>
              <a:buClr>
                <a:schemeClr val="dk1"/>
              </a:buClr>
              <a:buSzPts val="2000"/>
              <a:buChar char="•"/>
              <a:defRPr sz="2000"/>
            </a:lvl6pPr>
            <a:lvl7pPr indent="-355600" lvl="6" marL="3200400" algn="l">
              <a:lnSpc>
                <a:spcPct val="100000"/>
              </a:lnSpc>
              <a:spcBef>
                <a:spcPts val="400"/>
              </a:spcBef>
              <a:spcAft>
                <a:spcPts val="0"/>
              </a:spcAft>
              <a:buClr>
                <a:schemeClr val="dk1"/>
              </a:buClr>
              <a:buSzPts val="2000"/>
              <a:buChar char="•"/>
              <a:defRPr sz="2000"/>
            </a:lvl7pPr>
            <a:lvl8pPr indent="-355600" lvl="7" marL="3657600" algn="l">
              <a:lnSpc>
                <a:spcPct val="100000"/>
              </a:lnSpc>
              <a:spcBef>
                <a:spcPts val="400"/>
              </a:spcBef>
              <a:spcAft>
                <a:spcPts val="0"/>
              </a:spcAft>
              <a:buClr>
                <a:schemeClr val="dk1"/>
              </a:buClr>
              <a:buSzPts val="2000"/>
              <a:buChar char="•"/>
              <a:defRPr sz="2000"/>
            </a:lvl8pPr>
            <a:lvl9pPr indent="-355600" lvl="8" marL="4114800" algn="l">
              <a:lnSpc>
                <a:spcPct val="100000"/>
              </a:lnSpc>
              <a:spcBef>
                <a:spcPts val="400"/>
              </a:spcBef>
              <a:spcAft>
                <a:spcPts val="0"/>
              </a:spcAft>
              <a:buClr>
                <a:schemeClr val="dk1"/>
              </a:buClr>
              <a:buSzPts val="2000"/>
              <a:buChar char="•"/>
              <a:defRPr sz="2000"/>
            </a:lvl9pPr>
          </a:lstStyle>
          <a:p/>
        </p:txBody>
      </p:sp>
      <p:sp>
        <p:nvSpPr>
          <p:cNvPr id="57" name="Google Shape;57;p20"/>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280"/>
              </a:spcBef>
              <a:spcAft>
                <a:spcPts val="0"/>
              </a:spcAft>
              <a:buClr>
                <a:schemeClr val="dk1"/>
              </a:buClr>
              <a:buSzPts val="1400"/>
              <a:buNone/>
              <a:defRPr sz="1400"/>
            </a:lvl1pPr>
            <a:lvl2pPr indent="-228600" lvl="1" marL="914400" algn="l">
              <a:lnSpc>
                <a:spcPct val="100000"/>
              </a:lnSpc>
              <a:spcBef>
                <a:spcPts val="240"/>
              </a:spcBef>
              <a:spcAft>
                <a:spcPts val="0"/>
              </a:spcAft>
              <a:buClr>
                <a:schemeClr val="dk1"/>
              </a:buClr>
              <a:buSzPts val="1200"/>
              <a:buNone/>
              <a:defRPr sz="1200"/>
            </a:lvl2pPr>
            <a:lvl3pPr indent="-228600" lvl="2" marL="1371600" algn="l">
              <a:lnSpc>
                <a:spcPct val="100000"/>
              </a:lnSpc>
              <a:spcBef>
                <a:spcPts val="200"/>
              </a:spcBef>
              <a:spcAft>
                <a:spcPts val="0"/>
              </a:spcAft>
              <a:buClr>
                <a:schemeClr val="dk1"/>
              </a:buClr>
              <a:buSzPts val="1000"/>
              <a:buNone/>
              <a:defRPr sz="1000"/>
            </a:lvl3pPr>
            <a:lvl4pPr indent="-228600" lvl="3" marL="1828800" algn="l">
              <a:lnSpc>
                <a:spcPct val="100000"/>
              </a:lnSpc>
              <a:spcBef>
                <a:spcPts val="180"/>
              </a:spcBef>
              <a:spcAft>
                <a:spcPts val="0"/>
              </a:spcAft>
              <a:buClr>
                <a:schemeClr val="dk1"/>
              </a:buClr>
              <a:buSzPts val="900"/>
              <a:buNone/>
              <a:defRPr sz="900"/>
            </a:lvl4pPr>
            <a:lvl5pPr indent="-228600" lvl="4" marL="2286000" algn="l">
              <a:lnSpc>
                <a:spcPct val="100000"/>
              </a:lnSpc>
              <a:spcBef>
                <a:spcPts val="180"/>
              </a:spcBef>
              <a:spcAft>
                <a:spcPts val="0"/>
              </a:spcAft>
              <a:buClr>
                <a:schemeClr val="dk1"/>
              </a:buClr>
              <a:buSzPts val="900"/>
              <a:buNone/>
              <a:defRPr sz="900"/>
            </a:lvl5pPr>
            <a:lvl6pPr indent="-228600" lvl="5" marL="2743200" algn="l">
              <a:lnSpc>
                <a:spcPct val="100000"/>
              </a:lnSpc>
              <a:spcBef>
                <a:spcPts val="180"/>
              </a:spcBef>
              <a:spcAft>
                <a:spcPts val="0"/>
              </a:spcAft>
              <a:buClr>
                <a:schemeClr val="dk1"/>
              </a:buClr>
              <a:buSzPts val="900"/>
              <a:buNone/>
              <a:defRPr sz="900"/>
            </a:lvl6pPr>
            <a:lvl7pPr indent="-228600" lvl="6" marL="3200400" algn="l">
              <a:lnSpc>
                <a:spcPct val="100000"/>
              </a:lnSpc>
              <a:spcBef>
                <a:spcPts val="180"/>
              </a:spcBef>
              <a:spcAft>
                <a:spcPts val="0"/>
              </a:spcAft>
              <a:buClr>
                <a:schemeClr val="dk1"/>
              </a:buClr>
              <a:buSzPts val="900"/>
              <a:buNone/>
              <a:defRPr sz="900"/>
            </a:lvl7pPr>
            <a:lvl8pPr indent="-228600" lvl="7" marL="3657600" algn="l">
              <a:lnSpc>
                <a:spcPct val="100000"/>
              </a:lnSpc>
              <a:spcBef>
                <a:spcPts val="180"/>
              </a:spcBef>
              <a:spcAft>
                <a:spcPts val="0"/>
              </a:spcAft>
              <a:buClr>
                <a:schemeClr val="dk1"/>
              </a:buClr>
              <a:buSzPts val="900"/>
              <a:buNone/>
              <a:defRPr sz="900"/>
            </a:lvl8pPr>
            <a:lvl9pPr indent="-228600" lvl="8" marL="4114800" algn="l">
              <a:lnSpc>
                <a:spcPct val="100000"/>
              </a:lnSpc>
              <a:spcBef>
                <a:spcPts val="180"/>
              </a:spcBef>
              <a:spcAft>
                <a:spcPts val="0"/>
              </a:spcAft>
              <a:buClr>
                <a:schemeClr val="dk1"/>
              </a:buClr>
              <a:buSzPts val="900"/>
              <a:buNone/>
              <a:defRPr sz="900"/>
            </a:lvl9pPr>
          </a:lstStyle>
          <a:p/>
        </p:txBody>
      </p:sp>
      <p:sp>
        <p:nvSpPr>
          <p:cNvPr id="58" name="Google Shape;58;p2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9" name="Google Shape;59;p2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0" name="Google Shape;60;p2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21"/>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rmAutofit/>
          </a:bodyPr>
          <a:lstStyle>
            <a:lvl1pPr lvl="0" algn="l">
              <a:lnSpc>
                <a:spcPct val="100000"/>
              </a:lnSpc>
              <a:spcBef>
                <a:spcPts val="0"/>
              </a:spcBef>
              <a:spcAft>
                <a:spcPts val="0"/>
              </a:spcAft>
              <a:buClr>
                <a:schemeClr val="dk1"/>
              </a:buClr>
              <a:buSzPts val="2000"/>
              <a:buFont typeface="Calibri"/>
              <a:buNone/>
              <a:defRPr b="1" sz="2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3" name="Google Shape;63;p21"/>
          <p:cNvSpPr/>
          <p:nvPr>
            <p:ph idx="2" type="pic"/>
          </p:nvPr>
        </p:nvSpPr>
        <p:spPr>
          <a:xfrm>
            <a:off x="1792288" y="612775"/>
            <a:ext cx="5486400" cy="4114800"/>
          </a:xfrm>
          <a:prstGeom prst="rect">
            <a:avLst/>
          </a:prstGeom>
          <a:noFill/>
          <a:ln>
            <a:noFill/>
          </a:ln>
        </p:spPr>
      </p:sp>
      <p:sp>
        <p:nvSpPr>
          <p:cNvPr id="64" name="Google Shape;64;p21"/>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280"/>
              </a:spcBef>
              <a:spcAft>
                <a:spcPts val="0"/>
              </a:spcAft>
              <a:buClr>
                <a:schemeClr val="dk1"/>
              </a:buClr>
              <a:buSzPts val="1400"/>
              <a:buNone/>
              <a:defRPr sz="1400"/>
            </a:lvl1pPr>
            <a:lvl2pPr indent="-228600" lvl="1" marL="914400" algn="l">
              <a:lnSpc>
                <a:spcPct val="100000"/>
              </a:lnSpc>
              <a:spcBef>
                <a:spcPts val="240"/>
              </a:spcBef>
              <a:spcAft>
                <a:spcPts val="0"/>
              </a:spcAft>
              <a:buClr>
                <a:schemeClr val="dk1"/>
              </a:buClr>
              <a:buSzPts val="1200"/>
              <a:buNone/>
              <a:defRPr sz="1200"/>
            </a:lvl2pPr>
            <a:lvl3pPr indent="-228600" lvl="2" marL="1371600" algn="l">
              <a:lnSpc>
                <a:spcPct val="100000"/>
              </a:lnSpc>
              <a:spcBef>
                <a:spcPts val="200"/>
              </a:spcBef>
              <a:spcAft>
                <a:spcPts val="0"/>
              </a:spcAft>
              <a:buClr>
                <a:schemeClr val="dk1"/>
              </a:buClr>
              <a:buSzPts val="1000"/>
              <a:buNone/>
              <a:defRPr sz="1000"/>
            </a:lvl3pPr>
            <a:lvl4pPr indent="-228600" lvl="3" marL="1828800" algn="l">
              <a:lnSpc>
                <a:spcPct val="100000"/>
              </a:lnSpc>
              <a:spcBef>
                <a:spcPts val="180"/>
              </a:spcBef>
              <a:spcAft>
                <a:spcPts val="0"/>
              </a:spcAft>
              <a:buClr>
                <a:schemeClr val="dk1"/>
              </a:buClr>
              <a:buSzPts val="900"/>
              <a:buNone/>
              <a:defRPr sz="900"/>
            </a:lvl4pPr>
            <a:lvl5pPr indent="-228600" lvl="4" marL="2286000" algn="l">
              <a:lnSpc>
                <a:spcPct val="100000"/>
              </a:lnSpc>
              <a:spcBef>
                <a:spcPts val="180"/>
              </a:spcBef>
              <a:spcAft>
                <a:spcPts val="0"/>
              </a:spcAft>
              <a:buClr>
                <a:schemeClr val="dk1"/>
              </a:buClr>
              <a:buSzPts val="900"/>
              <a:buNone/>
              <a:defRPr sz="900"/>
            </a:lvl5pPr>
            <a:lvl6pPr indent="-228600" lvl="5" marL="2743200" algn="l">
              <a:lnSpc>
                <a:spcPct val="100000"/>
              </a:lnSpc>
              <a:spcBef>
                <a:spcPts val="180"/>
              </a:spcBef>
              <a:spcAft>
                <a:spcPts val="0"/>
              </a:spcAft>
              <a:buClr>
                <a:schemeClr val="dk1"/>
              </a:buClr>
              <a:buSzPts val="900"/>
              <a:buNone/>
              <a:defRPr sz="900"/>
            </a:lvl6pPr>
            <a:lvl7pPr indent="-228600" lvl="6" marL="3200400" algn="l">
              <a:lnSpc>
                <a:spcPct val="100000"/>
              </a:lnSpc>
              <a:spcBef>
                <a:spcPts val="180"/>
              </a:spcBef>
              <a:spcAft>
                <a:spcPts val="0"/>
              </a:spcAft>
              <a:buClr>
                <a:schemeClr val="dk1"/>
              </a:buClr>
              <a:buSzPts val="900"/>
              <a:buNone/>
              <a:defRPr sz="900"/>
            </a:lvl7pPr>
            <a:lvl8pPr indent="-228600" lvl="7" marL="3657600" algn="l">
              <a:lnSpc>
                <a:spcPct val="100000"/>
              </a:lnSpc>
              <a:spcBef>
                <a:spcPts val="180"/>
              </a:spcBef>
              <a:spcAft>
                <a:spcPts val="0"/>
              </a:spcAft>
              <a:buClr>
                <a:schemeClr val="dk1"/>
              </a:buClr>
              <a:buSzPts val="900"/>
              <a:buNone/>
              <a:defRPr sz="900"/>
            </a:lvl8pPr>
            <a:lvl9pPr indent="-228600" lvl="8" marL="4114800" algn="l">
              <a:lnSpc>
                <a:spcPct val="100000"/>
              </a:lnSpc>
              <a:spcBef>
                <a:spcPts val="180"/>
              </a:spcBef>
              <a:spcAft>
                <a:spcPts val="0"/>
              </a:spcAft>
              <a:buClr>
                <a:schemeClr val="dk1"/>
              </a:buClr>
              <a:buSzPts val="900"/>
              <a:buNone/>
              <a:defRPr sz="900"/>
            </a:lvl9pPr>
          </a:lstStyle>
          <a:p/>
        </p:txBody>
      </p:sp>
      <p:sp>
        <p:nvSpPr>
          <p:cNvPr id="65" name="Google Shape;65;p2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6" name="Google Shape;66;p2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7" name="Google Shape;67;p2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2"/>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lnSpc>
                <a:spcPct val="10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7" name="Google Shape;7;p12"/>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431800" lvl="0" marL="457200" marR="0" rtl="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lnSpc>
                <a:spcPct val="100000"/>
              </a:lnSpc>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8" name="Google Shape;8;p1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9" name="Google Shape;9;p1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0" name="Google Shape;10;p1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0.jpg"/><Relationship Id="rId4" Type="http://schemas.openxmlformats.org/officeDocument/2006/relationships/image" Target="../media/image5.png"/><Relationship Id="rId9" Type="http://schemas.openxmlformats.org/officeDocument/2006/relationships/image" Target="../media/image3.png"/><Relationship Id="rId5" Type="http://schemas.openxmlformats.org/officeDocument/2006/relationships/image" Target="../media/image13.png"/><Relationship Id="rId6" Type="http://schemas.openxmlformats.org/officeDocument/2006/relationships/image" Target="../media/image7.png"/><Relationship Id="rId7" Type="http://schemas.openxmlformats.org/officeDocument/2006/relationships/image" Target="../media/image1.png"/><Relationship Id="rId8" Type="http://schemas.openxmlformats.org/officeDocument/2006/relationships/image" Target="../media/image1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3.png"/><Relationship Id="rId4" Type="http://schemas.openxmlformats.org/officeDocument/2006/relationships/image" Target="../media/image3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3.png"/><Relationship Id="rId4" Type="http://schemas.openxmlformats.org/officeDocument/2006/relationships/image" Target="../media/image4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3.png"/><Relationship Id="rId4" Type="http://schemas.openxmlformats.org/officeDocument/2006/relationships/image" Target="../media/image2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hyperlink" Target="https://www.detecting-ai.com/" TargetMode="External"/><Relationship Id="rId4" Type="http://schemas.openxmlformats.org/officeDocument/2006/relationships/hyperlink" Target="https://www.originality.ai/" TargetMode="External"/><Relationship Id="rId5" Type="http://schemas.openxmlformats.org/officeDocument/2006/relationships/hyperlink" Target="https://thehive.ai/deepfake-detection" TargetMode="External"/><Relationship Id="rId6" Type="http://schemas.openxmlformats.org/officeDocument/2006/relationships/hyperlink" Target="https://www.sensity.ai/" TargetMode="External"/><Relationship Id="rId7" Type="http://schemas.openxmlformats.org/officeDocument/2006/relationships/image" Target="../media/image13.png"/><Relationship Id="rId8" Type="http://schemas.openxmlformats.org/officeDocument/2006/relationships/image" Target="../media/image36.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13.png"/><Relationship Id="rId4" Type="http://schemas.openxmlformats.org/officeDocument/2006/relationships/image" Target="../media/image2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13.png"/><Relationship Id="rId4" Type="http://schemas.openxmlformats.org/officeDocument/2006/relationships/image" Target="../media/image38.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13.png"/><Relationship Id="rId4" Type="http://schemas.openxmlformats.org/officeDocument/2006/relationships/image" Target="../media/image40.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13.png"/><Relationship Id="rId4" Type="http://schemas.openxmlformats.org/officeDocument/2006/relationships/image" Target="../media/image22.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13.png"/><Relationship Id="rId4" Type="http://schemas.openxmlformats.org/officeDocument/2006/relationships/image" Target="../media/image17.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13.png"/><Relationship Id="rId4" Type="http://schemas.openxmlformats.org/officeDocument/2006/relationships/image" Target="../media/image2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9.jpg"/><Relationship Id="rId4" Type="http://schemas.openxmlformats.org/officeDocument/2006/relationships/image" Target="../media/image5.png"/><Relationship Id="rId5" Type="http://schemas.openxmlformats.org/officeDocument/2006/relationships/image" Target="../media/image13.png"/><Relationship Id="rId6" Type="http://schemas.openxmlformats.org/officeDocument/2006/relationships/image" Target="../media/image1.png"/><Relationship Id="rId7" Type="http://schemas.openxmlformats.org/officeDocument/2006/relationships/image" Target="../media/image14.png"/><Relationship Id="rId8"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13.png"/><Relationship Id="rId4" Type="http://schemas.openxmlformats.org/officeDocument/2006/relationships/image" Target="../media/image21.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 Id="rId3" Type="http://schemas.openxmlformats.org/officeDocument/2006/relationships/image" Target="../media/image13.png"/><Relationship Id="rId4" Type="http://schemas.openxmlformats.org/officeDocument/2006/relationships/image" Target="../media/image1.png"/><Relationship Id="rId5" Type="http://schemas.openxmlformats.org/officeDocument/2006/relationships/image" Target="../media/image14.png"/><Relationship Id="rId6" Type="http://schemas.openxmlformats.org/officeDocument/2006/relationships/image" Target="../media/image11.png"/><Relationship Id="rId7" Type="http://schemas.openxmlformats.org/officeDocument/2006/relationships/image" Target="../media/image7.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13.png"/><Relationship Id="rId4" Type="http://schemas.openxmlformats.org/officeDocument/2006/relationships/image" Target="../media/image35.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13.png"/><Relationship Id="rId4" Type="http://schemas.openxmlformats.org/officeDocument/2006/relationships/image" Target="../media/image31.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13.png"/><Relationship Id="rId4" Type="http://schemas.openxmlformats.org/officeDocument/2006/relationships/image" Target="../media/image32.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13.png"/><Relationship Id="rId4" Type="http://schemas.openxmlformats.org/officeDocument/2006/relationships/image" Target="../media/image29.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image" Target="../media/image13.png"/><Relationship Id="rId4" Type="http://schemas.openxmlformats.org/officeDocument/2006/relationships/image" Target="../media/image25.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7.xml"/><Relationship Id="rId3" Type="http://schemas.openxmlformats.org/officeDocument/2006/relationships/image" Target="../media/image13.png"/><Relationship Id="rId4" Type="http://schemas.openxmlformats.org/officeDocument/2006/relationships/image" Target="../media/image1.png"/><Relationship Id="rId5" Type="http://schemas.openxmlformats.org/officeDocument/2006/relationships/image" Target="../media/image14.png"/><Relationship Id="rId6" Type="http://schemas.openxmlformats.org/officeDocument/2006/relationships/image" Target="../media/image11.png"/><Relationship Id="rId7" Type="http://schemas.openxmlformats.org/officeDocument/2006/relationships/image" Target="../media/image7.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image" Target="../media/image13.png"/><Relationship Id="rId4" Type="http://schemas.openxmlformats.org/officeDocument/2006/relationships/image" Target="../media/image28.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image" Target="../media/image13.png"/><Relationship Id="rId4" Type="http://schemas.openxmlformats.org/officeDocument/2006/relationships/image" Target="../media/image3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3.png"/></Relationships>
</file>

<file path=ppt/slides/_rels/slide30.xml.rels><?xml version="1.0" encoding="UTF-8" standalone="yes"?><Relationships xmlns="http://schemas.openxmlformats.org/package/2006/relationships"><Relationship Id="rId11" Type="http://schemas.openxmlformats.org/officeDocument/2006/relationships/hyperlink" Target="https://thehive.ai/deepfake-detection" TargetMode="External"/><Relationship Id="rId10" Type="http://schemas.openxmlformats.org/officeDocument/2006/relationships/hyperlink" Target="https://newslit.org/" TargetMode="External"/><Relationship Id="rId13" Type="http://schemas.openxmlformats.org/officeDocument/2006/relationships/image" Target="../media/image30.jpg"/><Relationship Id="rId12" Type="http://schemas.openxmlformats.org/officeDocument/2006/relationships/hyperlink" Target="https://www.sensity.ai/" TargetMode="External"/><Relationship Id="rId1" Type="http://schemas.openxmlformats.org/officeDocument/2006/relationships/slideLayout" Target="../slideLayouts/slideLayout2.xml"/><Relationship Id="rId2" Type="http://schemas.openxmlformats.org/officeDocument/2006/relationships/notesSlide" Target="../notesSlides/notesSlide30.xml"/><Relationship Id="rId3" Type="http://schemas.openxmlformats.org/officeDocument/2006/relationships/image" Target="../media/image13.png"/><Relationship Id="rId4" Type="http://schemas.openxmlformats.org/officeDocument/2006/relationships/hyperlink" Target="https://www.factcheck.org/" TargetMode="External"/><Relationship Id="rId9" Type="http://schemas.openxmlformats.org/officeDocument/2006/relationships/hyperlink" Target="https://www.poynter.org/mediawise/" TargetMode="External"/><Relationship Id="rId15" Type="http://schemas.openxmlformats.org/officeDocument/2006/relationships/hyperlink" Target="https://detecting-ai.com/" TargetMode="External"/><Relationship Id="rId14" Type="http://schemas.openxmlformats.org/officeDocument/2006/relationships/hyperlink" Target="https://justdone.com/ai-detector?utm_source=google&amp;utm_medium=cpc&amp;utm_campaign=22559092043&amp;utm_content=180489509478&amp;utm_adset_id=180489509478&amp;utm_term=openai%20detector&amp;utm_network=g&amp;utm_matchtype=e&amp;gad_source=1&amp;gad_campaignid=22559092043&amp;gbraid=0AAAAACl2HA0lWa_fNK3KQCZCJgEtpSUJj&amp;gclid=CjwKCAjw7MLDBhAuEiwAIeXGIarOXorG9X7mQy78plopZnZ7UNiLTHGru_593isfLgslS0TUlc3c8RoCFE4QAvD_BwE" TargetMode="External"/><Relationship Id="rId17" Type="http://schemas.openxmlformats.org/officeDocument/2006/relationships/image" Target="../media/image34.gif"/><Relationship Id="rId16" Type="http://schemas.openxmlformats.org/officeDocument/2006/relationships/hyperlink" Target="https://images.google.com/" TargetMode="External"/><Relationship Id="rId5" Type="http://schemas.openxmlformats.org/officeDocument/2006/relationships/hyperlink" Target="https://www.snopes.com/" TargetMode="External"/><Relationship Id="rId6" Type="http://schemas.openxmlformats.org/officeDocument/2006/relationships/hyperlink" Target="https://www.politifact.com/" TargetMode="External"/><Relationship Id="rId7" Type="http://schemas.openxmlformats.org/officeDocument/2006/relationships/hyperlink" Target="https://originality.ai/" TargetMode="External"/><Relationship Id="rId8" Type="http://schemas.openxmlformats.org/officeDocument/2006/relationships/image" Target="../media/image44.jp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1.xml"/><Relationship Id="rId3" Type="http://schemas.openxmlformats.org/officeDocument/2006/relationships/image" Target="../media/image13.png"/><Relationship Id="rId4" Type="http://schemas.openxmlformats.org/officeDocument/2006/relationships/image" Target="../media/image1.png"/><Relationship Id="rId5" Type="http://schemas.openxmlformats.org/officeDocument/2006/relationships/image" Target="../media/image14.png"/><Relationship Id="rId6" Type="http://schemas.openxmlformats.org/officeDocument/2006/relationships/image" Target="../media/image11.png"/><Relationship Id="rId7" Type="http://schemas.openxmlformats.org/officeDocument/2006/relationships/image" Target="../media/image7.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 Id="rId3" Type="http://schemas.openxmlformats.org/officeDocument/2006/relationships/image" Target="../media/image13.png"/><Relationship Id="rId4" Type="http://schemas.openxmlformats.org/officeDocument/2006/relationships/image" Target="../media/image18.png"/><Relationship Id="rId5" Type="http://schemas.openxmlformats.org/officeDocument/2006/relationships/image" Target="../media/image20.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3.xml"/><Relationship Id="rId3" Type="http://schemas.openxmlformats.org/officeDocument/2006/relationships/image" Target="../media/image5.png"/><Relationship Id="rId4" Type="http://schemas.openxmlformats.org/officeDocument/2006/relationships/image" Target="../media/image7.png"/><Relationship Id="rId5" Type="http://schemas.openxmlformats.org/officeDocument/2006/relationships/image" Target="../media/image11.png"/><Relationship Id="rId6" Type="http://schemas.openxmlformats.org/officeDocument/2006/relationships/image" Target="../media/image14.png"/><Relationship Id="rId7" Type="http://schemas.openxmlformats.org/officeDocument/2006/relationships/image" Target="../media/image3.png"/><Relationship Id="rId8" Type="http://schemas.openxmlformats.org/officeDocument/2006/relationships/image" Target="../media/image4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13.png"/><Relationship Id="rId4" Type="http://schemas.openxmlformats.org/officeDocument/2006/relationships/image" Target="../media/image1.png"/><Relationship Id="rId5" Type="http://schemas.openxmlformats.org/officeDocument/2006/relationships/image" Target="../media/image14.png"/><Relationship Id="rId6" Type="http://schemas.openxmlformats.org/officeDocument/2006/relationships/image" Target="../media/image11.png"/><Relationship Id="rId7" Type="http://schemas.openxmlformats.org/officeDocument/2006/relationships/image" Target="../media/image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3.png"/><Relationship Id="rId4" Type="http://schemas.openxmlformats.org/officeDocument/2006/relationships/image" Target="../media/image18.png"/><Relationship Id="rId5" Type="http://schemas.openxmlformats.org/officeDocument/2006/relationships/image" Target="../media/image20.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3.png"/><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13.png"/><Relationship Id="rId4" Type="http://schemas.openxmlformats.org/officeDocument/2006/relationships/image" Target="../media/image1.png"/><Relationship Id="rId5" Type="http://schemas.openxmlformats.org/officeDocument/2006/relationships/image" Target="../media/image14.png"/><Relationship Id="rId6" Type="http://schemas.openxmlformats.org/officeDocument/2006/relationships/image" Target="../media/image11.png"/><Relationship Id="rId7" Type="http://schemas.openxmlformats.org/officeDocument/2006/relationships/image" Target="../media/image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3.png"/><Relationship Id="rId4" Type="http://schemas.openxmlformats.org/officeDocument/2006/relationships/image" Target="../media/image4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sp>
        <p:nvSpPr>
          <p:cNvPr id="84" name="Google Shape;84;p1"/>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9216" l="0" r="0" t="-9217"/>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5" name="Google Shape;85;p1"/>
          <p:cNvSpPr/>
          <p:nvPr/>
        </p:nvSpPr>
        <p:spPr>
          <a:xfrm>
            <a:off x="0" y="-3458242"/>
            <a:ext cx="18288000" cy="18288000"/>
          </a:xfrm>
          <a:custGeom>
            <a:rect b="b" l="l" r="r" t="t"/>
            <a:pathLst>
              <a:path extrusionOk="0" h="18288000" w="18288000">
                <a:moveTo>
                  <a:pt x="0" y="0"/>
                </a:moveTo>
                <a:lnTo>
                  <a:pt x="18288000" y="0"/>
                </a:lnTo>
                <a:lnTo>
                  <a:pt x="18288000" y="18288000"/>
                </a:lnTo>
                <a:lnTo>
                  <a:pt x="0" y="18288000"/>
                </a:lnTo>
                <a:lnTo>
                  <a:pt x="0" y="0"/>
                </a:lnTo>
                <a:close/>
              </a:path>
            </a:pathLst>
          </a:custGeom>
          <a:blipFill rotWithShape="1">
            <a:blip r:embed="rId4">
              <a:alphaModFix amt="30000"/>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86" name="Google Shape;86;p1"/>
          <p:cNvGrpSpPr/>
          <p:nvPr/>
        </p:nvGrpSpPr>
        <p:grpSpPr>
          <a:xfrm>
            <a:off x="1028700" y="6135610"/>
            <a:ext cx="5102481" cy="887472"/>
            <a:chOff x="0" y="-47625"/>
            <a:chExt cx="1381663" cy="240312"/>
          </a:xfrm>
        </p:grpSpPr>
        <p:sp>
          <p:nvSpPr>
            <p:cNvPr id="87" name="Google Shape;87;p1"/>
            <p:cNvSpPr/>
            <p:nvPr/>
          </p:nvSpPr>
          <p:spPr>
            <a:xfrm>
              <a:off x="0" y="0"/>
              <a:ext cx="1381663" cy="192687"/>
            </a:xfrm>
            <a:custGeom>
              <a:rect b="b" l="l" r="r" t="t"/>
              <a:pathLst>
                <a:path extrusionOk="0" h="192687" w="1381663">
                  <a:moveTo>
                    <a:pt x="45518" y="0"/>
                  </a:moveTo>
                  <a:lnTo>
                    <a:pt x="1336145" y="0"/>
                  </a:lnTo>
                  <a:cubicBezTo>
                    <a:pt x="1348217" y="0"/>
                    <a:pt x="1359794" y="4796"/>
                    <a:pt x="1368331" y="13332"/>
                  </a:cubicBezTo>
                  <a:cubicBezTo>
                    <a:pt x="1376867" y="21868"/>
                    <a:pt x="1381663" y="33446"/>
                    <a:pt x="1381663" y="45518"/>
                  </a:cubicBezTo>
                  <a:lnTo>
                    <a:pt x="1381663" y="147169"/>
                  </a:lnTo>
                  <a:cubicBezTo>
                    <a:pt x="1381663" y="159241"/>
                    <a:pt x="1376867" y="170819"/>
                    <a:pt x="1368331" y="179355"/>
                  </a:cubicBezTo>
                  <a:cubicBezTo>
                    <a:pt x="1359794" y="187891"/>
                    <a:pt x="1348217" y="192687"/>
                    <a:pt x="1336145" y="192687"/>
                  </a:cubicBezTo>
                  <a:lnTo>
                    <a:pt x="45518" y="192687"/>
                  </a:lnTo>
                  <a:cubicBezTo>
                    <a:pt x="33446" y="192687"/>
                    <a:pt x="21868" y="187891"/>
                    <a:pt x="13332" y="179355"/>
                  </a:cubicBezTo>
                  <a:cubicBezTo>
                    <a:pt x="4796" y="170819"/>
                    <a:pt x="0" y="159241"/>
                    <a:pt x="0" y="147169"/>
                  </a:cubicBezTo>
                  <a:lnTo>
                    <a:pt x="0" y="45518"/>
                  </a:lnTo>
                  <a:cubicBezTo>
                    <a:pt x="0" y="33446"/>
                    <a:pt x="4796" y="21868"/>
                    <a:pt x="13332" y="13332"/>
                  </a:cubicBezTo>
                  <a:cubicBezTo>
                    <a:pt x="21868" y="4796"/>
                    <a:pt x="33446" y="0"/>
                    <a:pt x="45518" y="0"/>
                  </a:cubicBezTo>
                  <a:close/>
                </a:path>
              </a:pathLst>
            </a:custGeom>
            <a:solidFill>
              <a:srgbClr val="0C4DA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8" name="Google Shape;88;p1"/>
            <p:cNvSpPr txBox="1"/>
            <p:nvPr/>
          </p:nvSpPr>
          <p:spPr>
            <a:xfrm>
              <a:off x="0" y="-47625"/>
              <a:ext cx="1381663" cy="240312"/>
            </a:xfrm>
            <a:prstGeom prst="rect">
              <a:avLst/>
            </a:prstGeom>
            <a:noFill/>
            <a:ln>
              <a:noFill/>
            </a:ln>
          </p:spPr>
          <p:txBody>
            <a:bodyPr anchorCtr="0" anchor="t" bIns="50800" lIns="50800" spcFirstLastPara="1" rIns="50800" wrap="square" tIns="50800">
              <a:noAutofit/>
            </a:bodyPr>
            <a:lstStyle/>
            <a:p>
              <a:pPr indent="0" lvl="0" marL="0" marR="0" rtl="0" algn="ctr">
                <a:lnSpc>
                  <a:spcPct val="149944"/>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89" name="Google Shape;89;p1"/>
          <p:cNvGrpSpPr/>
          <p:nvPr/>
        </p:nvGrpSpPr>
        <p:grpSpPr>
          <a:xfrm>
            <a:off x="1028700" y="7080843"/>
            <a:ext cx="3927024" cy="860446"/>
            <a:chOff x="0" y="-47625"/>
            <a:chExt cx="1063358" cy="232991"/>
          </a:xfrm>
        </p:grpSpPr>
        <p:sp>
          <p:nvSpPr>
            <p:cNvPr id="90" name="Google Shape;90;p1"/>
            <p:cNvSpPr/>
            <p:nvPr/>
          </p:nvSpPr>
          <p:spPr>
            <a:xfrm>
              <a:off x="0" y="0"/>
              <a:ext cx="1063358" cy="185366"/>
            </a:xfrm>
            <a:custGeom>
              <a:rect b="b" l="l" r="r" t="t"/>
              <a:pathLst>
                <a:path extrusionOk="0" h="185366" w="1063358">
                  <a:moveTo>
                    <a:pt x="59143" y="0"/>
                  </a:moveTo>
                  <a:lnTo>
                    <a:pt x="1004214" y="0"/>
                  </a:lnTo>
                  <a:cubicBezTo>
                    <a:pt x="1036878" y="0"/>
                    <a:pt x="1063358" y="26479"/>
                    <a:pt x="1063358" y="59143"/>
                  </a:cubicBezTo>
                  <a:lnTo>
                    <a:pt x="1063358" y="126223"/>
                  </a:lnTo>
                  <a:cubicBezTo>
                    <a:pt x="1063358" y="158887"/>
                    <a:pt x="1036878" y="185366"/>
                    <a:pt x="1004214" y="185366"/>
                  </a:cubicBezTo>
                  <a:lnTo>
                    <a:pt x="59143" y="185366"/>
                  </a:lnTo>
                  <a:cubicBezTo>
                    <a:pt x="26479" y="185366"/>
                    <a:pt x="0" y="158887"/>
                    <a:pt x="0" y="126223"/>
                  </a:cubicBezTo>
                  <a:lnTo>
                    <a:pt x="0" y="59143"/>
                  </a:lnTo>
                  <a:cubicBezTo>
                    <a:pt x="0" y="26479"/>
                    <a:pt x="26479" y="0"/>
                    <a:pt x="59143" y="0"/>
                  </a:cubicBezTo>
                  <a:close/>
                </a:path>
              </a:pathLst>
            </a:custGeom>
            <a:solidFill>
              <a:srgbClr val="C7EAFC"/>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1" name="Google Shape;91;p1"/>
            <p:cNvSpPr txBox="1"/>
            <p:nvPr/>
          </p:nvSpPr>
          <p:spPr>
            <a:xfrm>
              <a:off x="0" y="-47625"/>
              <a:ext cx="1063358" cy="232991"/>
            </a:xfrm>
            <a:prstGeom prst="rect">
              <a:avLst/>
            </a:prstGeom>
            <a:noFill/>
            <a:ln>
              <a:noFill/>
            </a:ln>
          </p:spPr>
          <p:txBody>
            <a:bodyPr anchorCtr="0" anchor="t" bIns="50800" lIns="50800" spcFirstLastPara="1" rIns="50800" wrap="square" tIns="50800">
              <a:noAutofit/>
            </a:bodyPr>
            <a:lstStyle/>
            <a:p>
              <a:pPr indent="0" lvl="0" marL="0" marR="0" rtl="0" algn="ctr">
                <a:lnSpc>
                  <a:spcPct val="149944"/>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92" name="Google Shape;92;p1"/>
          <p:cNvSpPr/>
          <p:nvPr/>
        </p:nvSpPr>
        <p:spPr>
          <a:xfrm>
            <a:off x="1028700" y="1028700"/>
            <a:ext cx="3521366" cy="1408249"/>
          </a:xfrm>
          <a:custGeom>
            <a:rect b="b" l="l" r="r" t="t"/>
            <a:pathLst>
              <a:path extrusionOk="0" h="1408249" w="3521366">
                <a:moveTo>
                  <a:pt x="0" y="0"/>
                </a:moveTo>
                <a:lnTo>
                  <a:pt x="3521366" y="0"/>
                </a:lnTo>
                <a:lnTo>
                  <a:pt x="3521366" y="1408249"/>
                </a:lnTo>
                <a:lnTo>
                  <a:pt x="0" y="1408249"/>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3" name="Google Shape;93;p1"/>
          <p:cNvSpPr/>
          <p:nvPr/>
        </p:nvSpPr>
        <p:spPr>
          <a:xfrm>
            <a:off x="9703066" y="-3373891"/>
            <a:ext cx="5328592" cy="8256736"/>
          </a:xfrm>
          <a:custGeom>
            <a:rect b="b" l="l" r="r" t="t"/>
            <a:pathLst>
              <a:path extrusionOk="0" h="8256736" w="5328592">
                <a:moveTo>
                  <a:pt x="0" y="0"/>
                </a:moveTo>
                <a:lnTo>
                  <a:pt x="5328591" y="0"/>
                </a:lnTo>
                <a:lnTo>
                  <a:pt x="5328591" y="8256735"/>
                </a:lnTo>
                <a:lnTo>
                  <a:pt x="0" y="8256735"/>
                </a:lnTo>
                <a:lnTo>
                  <a:pt x="0" y="0"/>
                </a:lnTo>
                <a:close/>
              </a:path>
            </a:pathLst>
          </a:custGeom>
          <a:blipFill rotWithShape="1">
            <a:blip r:embed="rId6">
              <a:alphaModFix/>
            </a:blip>
            <a:stretch>
              <a:fillRect b="0" l="-128388"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4" name="Google Shape;94;p1"/>
          <p:cNvSpPr/>
          <p:nvPr/>
        </p:nvSpPr>
        <p:spPr>
          <a:xfrm rot="-5400000">
            <a:off x="14465585" y="3076769"/>
            <a:ext cx="2937939" cy="4133462"/>
          </a:xfrm>
          <a:custGeom>
            <a:rect b="b" l="l" r="r" t="t"/>
            <a:pathLst>
              <a:path extrusionOk="0" h="4133462" w="2937939">
                <a:moveTo>
                  <a:pt x="0" y="0"/>
                </a:moveTo>
                <a:lnTo>
                  <a:pt x="2937939" y="0"/>
                </a:lnTo>
                <a:lnTo>
                  <a:pt x="2937939" y="4133462"/>
                </a:lnTo>
                <a:lnTo>
                  <a:pt x="0" y="4133462"/>
                </a:lnTo>
                <a:lnTo>
                  <a:pt x="0" y="0"/>
                </a:lnTo>
                <a:close/>
              </a:path>
            </a:pathLst>
          </a:custGeom>
          <a:blipFill rotWithShape="1">
            <a:blip r:embed="rId6">
              <a:alphaModFix/>
            </a:blip>
            <a:stretch>
              <a:fillRect b="0" l="-107378"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5" name="Google Shape;95;p1"/>
          <p:cNvSpPr/>
          <p:nvPr/>
        </p:nvSpPr>
        <p:spPr>
          <a:xfrm>
            <a:off x="13238369" y="444593"/>
            <a:ext cx="5149829" cy="1628968"/>
          </a:xfrm>
          <a:custGeom>
            <a:rect b="b" l="l" r="r" t="t"/>
            <a:pathLst>
              <a:path extrusionOk="0" h="1628968" w="5149829">
                <a:moveTo>
                  <a:pt x="0" y="0"/>
                </a:moveTo>
                <a:lnTo>
                  <a:pt x="5149829" y="0"/>
                </a:lnTo>
                <a:lnTo>
                  <a:pt x="5149829" y="1628968"/>
                </a:lnTo>
                <a:lnTo>
                  <a:pt x="0" y="1628968"/>
                </a:lnTo>
                <a:lnTo>
                  <a:pt x="0" y="0"/>
                </a:lnTo>
                <a:close/>
              </a:path>
            </a:pathLst>
          </a:custGeom>
          <a:blipFill rotWithShape="1">
            <a:blip r:embed="rId7">
              <a:alphaModFix/>
            </a:blip>
            <a:stretch>
              <a:fillRect b="0" l="-152"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6" name="Google Shape;96;p1"/>
          <p:cNvSpPr/>
          <p:nvPr/>
        </p:nvSpPr>
        <p:spPr>
          <a:xfrm>
            <a:off x="7852621" y="8443920"/>
            <a:ext cx="3872623" cy="864030"/>
          </a:xfrm>
          <a:custGeom>
            <a:rect b="b" l="l" r="r" t="t"/>
            <a:pathLst>
              <a:path extrusionOk="0" h="864030" w="3872623">
                <a:moveTo>
                  <a:pt x="0" y="0"/>
                </a:moveTo>
                <a:lnTo>
                  <a:pt x="3872622" y="0"/>
                </a:lnTo>
                <a:lnTo>
                  <a:pt x="3872622" y="864030"/>
                </a:lnTo>
                <a:lnTo>
                  <a:pt x="0" y="864030"/>
                </a:lnTo>
                <a:lnTo>
                  <a:pt x="0" y="0"/>
                </a:lnTo>
                <a:close/>
              </a:path>
            </a:pathLst>
          </a:custGeom>
          <a:blipFill rotWithShape="1">
            <a:blip r:embed="rId8">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7" name="Google Shape;97;p1"/>
          <p:cNvSpPr/>
          <p:nvPr/>
        </p:nvSpPr>
        <p:spPr>
          <a:xfrm>
            <a:off x="12123384" y="8512517"/>
            <a:ext cx="5135916" cy="745783"/>
          </a:xfrm>
          <a:custGeom>
            <a:rect b="b" l="l" r="r" t="t"/>
            <a:pathLst>
              <a:path extrusionOk="0" h="745783" w="5135916">
                <a:moveTo>
                  <a:pt x="0" y="0"/>
                </a:moveTo>
                <a:lnTo>
                  <a:pt x="5135916" y="0"/>
                </a:lnTo>
                <a:lnTo>
                  <a:pt x="5135916" y="745783"/>
                </a:lnTo>
                <a:lnTo>
                  <a:pt x="0" y="745783"/>
                </a:lnTo>
                <a:lnTo>
                  <a:pt x="0" y="0"/>
                </a:lnTo>
                <a:close/>
              </a:path>
            </a:pathLst>
          </a:custGeom>
          <a:blipFill rotWithShape="1">
            <a:blip r:embed="rId9">
              <a:alphaModFix/>
            </a:blip>
            <a:stretch>
              <a:fillRect b="0" l="0" r="-101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8" name="Google Shape;98;p1"/>
          <p:cNvSpPr txBox="1"/>
          <p:nvPr/>
        </p:nvSpPr>
        <p:spPr>
          <a:xfrm>
            <a:off x="1084827" y="4506275"/>
            <a:ext cx="9653100" cy="1589100"/>
          </a:xfrm>
          <a:prstGeom prst="rect">
            <a:avLst/>
          </a:prstGeom>
          <a:noFill/>
          <a:ln>
            <a:noFill/>
          </a:ln>
        </p:spPr>
        <p:txBody>
          <a:bodyPr anchorCtr="0" anchor="t" bIns="0" lIns="0" spcFirstLastPara="1" rIns="0" wrap="square" tIns="0">
            <a:spAutoFit/>
          </a:bodyPr>
          <a:lstStyle/>
          <a:p>
            <a:pPr indent="0" lvl="0" marL="0" marR="0" rtl="0" algn="l">
              <a:lnSpc>
                <a:spcPct val="130031"/>
              </a:lnSpc>
              <a:spcBef>
                <a:spcPts val="0"/>
              </a:spcBef>
              <a:spcAft>
                <a:spcPts val="0"/>
              </a:spcAft>
              <a:buClr>
                <a:srgbClr val="000000"/>
              </a:buClr>
              <a:buSzPts val="2867"/>
              <a:buFont typeface="Arial"/>
              <a:buNone/>
            </a:pPr>
            <a:r>
              <a:rPr b="0" i="0" lang="en-US" sz="2867" u="none" cap="none" strike="noStrike">
                <a:solidFill>
                  <a:srgbClr val="2A2828"/>
                </a:solidFill>
                <a:latin typeface="Bricolage Grotesque"/>
                <a:ea typeface="Bricolage Grotesque"/>
                <a:cs typeface="Bricolage Grotesque"/>
                <a:sym typeface="Bricolage Grotesque"/>
              </a:rPr>
              <a:t>Teacher &amp; school leaders training to promote </a:t>
            </a:r>
            <a:r>
              <a:rPr b="0" i="0" lang="en-US" sz="2867" u="none" cap="none" strike="noStrike">
                <a:solidFill>
                  <a:srgbClr val="0C4DA2"/>
                </a:solidFill>
                <a:latin typeface="Bricolage Grotesque"/>
                <a:ea typeface="Bricolage Grotesque"/>
                <a:cs typeface="Bricolage Grotesque"/>
                <a:sym typeface="Bricolage Grotesque"/>
              </a:rPr>
              <a:t>D</a:t>
            </a:r>
            <a:r>
              <a:rPr b="0" i="0" lang="en-US" sz="2867" u="none" cap="none" strike="noStrike">
                <a:solidFill>
                  <a:srgbClr val="2A2828"/>
                </a:solidFill>
                <a:latin typeface="Bricolage Grotesque"/>
                <a:ea typeface="Bricolage Grotesque"/>
                <a:cs typeface="Bricolage Grotesque"/>
                <a:sym typeface="Bricolage Grotesque"/>
              </a:rPr>
              <a:t>igital lite</a:t>
            </a:r>
            <a:r>
              <a:rPr b="0" i="0" lang="en-US" sz="2867" u="none" cap="none" strike="noStrike">
                <a:solidFill>
                  <a:srgbClr val="0C4DA2"/>
                </a:solidFill>
                <a:latin typeface="Bricolage Grotesque"/>
                <a:ea typeface="Bricolage Grotesque"/>
                <a:cs typeface="Bricolage Grotesque"/>
                <a:sym typeface="Bricolage Grotesque"/>
              </a:rPr>
              <a:t>R</a:t>
            </a:r>
            <a:r>
              <a:rPr b="0" i="0" lang="en-US" sz="2867" u="none" cap="none" strike="noStrike">
                <a:solidFill>
                  <a:srgbClr val="2A2828"/>
                </a:solidFill>
                <a:latin typeface="Bricolage Grotesque"/>
                <a:ea typeface="Bricolage Grotesque"/>
                <a:cs typeface="Bricolage Grotesque"/>
                <a:sym typeface="Bricolage Grotesque"/>
              </a:rPr>
              <a:t>acy and combat the spread of disinf</a:t>
            </a:r>
            <a:r>
              <a:rPr b="0" i="0" lang="en-US" sz="2867" u="none" cap="none" strike="noStrike">
                <a:solidFill>
                  <a:srgbClr val="0C4DA2"/>
                </a:solidFill>
                <a:latin typeface="Bricolage Grotesque"/>
                <a:ea typeface="Bricolage Grotesque"/>
                <a:cs typeface="Bricolage Grotesque"/>
                <a:sym typeface="Bricolage Grotesque"/>
              </a:rPr>
              <a:t>O</a:t>
            </a:r>
            <a:r>
              <a:rPr b="0" i="0" lang="en-US" sz="2867" u="none" cap="none" strike="noStrike">
                <a:solidFill>
                  <a:srgbClr val="2A2828"/>
                </a:solidFill>
                <a:latin typeface="Bricolage Grotesque"/>
                <a:ea typeface="Bricolage Grotesque"/>
                <a:cs typeface="Bricolage Grotesque"/>
                <a:sym typeface="Bricolage Grotesque"/>
              </a:rPr>
              <a:t>rmation among vul</a:t>
            </a:r>
            <a:r>
              <a:rPr b="0" i="0" lang="en-US" sz="2867" u="none" cap="none" strike="noStrike">
                <a:solidFill>
                  <a:srgbClr val="0C4DA2"/>
                </a:solidFill>
                <a:latin typeface="Bricolage Grotesque"/>
                <a:ea typeface="Bricolage Grotesque"/>
                <a:cs typeface="Bricolage Grotesque"/>
                <a:sym typeface="Bricolage Grotesque"/>
              </a:rPr>
              <a:t>N</a:t>
            </a:r>
            <a:r>
              <a:rPr b="0" i="0" lang="en-US" sz="2867" u="none" cap="none" strike="noStrike">
                <a:solidFill>
                  <a:srgbClr val="2A2828"/>
                </a:solidFill>
                <a:latin typeface="Bricolage Grotesque"/>
                <a:ea typeface="Bricolage Grotesque"/>
                <a:cs typeface="Bricolage Grotesque"/>
                <a:sym typeface="Bricolage Grotesque"/>
              </a:rPr>
              <a:t>erable groups of adol</a:t>
            </a:r>
            <a:r>
              <a:rPr b="0" i="0" lang="en-US" sz="2867" u="none" cap="none" strike="noStrike">
                <a:solidFill>
                  <a:srgbClr val="0C4DA2"/>
                </a:solidFill>
                <a:latin typeface="Bricolage Grotesque"/>
                <a:ea typeface="Bricolage Grotesque"/>
                <a:cs typeface="Bricolage Grotesque"/>
                <a:sym typeface="Bricolage Grotesque"/>
              </a:rPr>
              <a:t>E</a:t>
            </a:r>
            <a:r>
              <a:rPr b="0" i="0" lang="en-US" sz="2867" u="none" cap="none" strike="noStrike">
                <a:solidFill>
                  <a:srgbClr val="2A2828"/>
                </a:solidFill>
                <a:latin typeface="Bricolage Grotesque"/>
                <a:ea typeface="Bricolage Grotesque"/>
                <a:cs typeface="Bricolage Grotesque"/>
                <a:sym typeface="Bricolage Grotesque"/>
              </a:rPr>
              <a:t>scents</a:t>
            </a:r>
            <a:endParaRPr b="0" i="0" sz="1400" u="none" cap="none" strike="noStrike">
              <a:solidFill>
                <a:srgbClr val="000000"/>
              </a:solidFill>
              <a:latin typeface="Arial"/>
              <a:ea typeface="Arial"/>
              <a:cs typeface="Arial"/>
              <a:sym typeface="Arial"/>
            </a:endParaRPr>
          </a:p>
        </p:txBody>
      </p:sp>
      <p:sp>
        <p:nvSpPr>
          <p:cNvPr id="99" name="Google Shape;99;p1"/>
          <p:cNvSpPr txBox="1"/>
          <p:nvPr/>
        </p:nvSpPr>
        <p:spPr>
          <a:xfrm>
            <a:off x="1084826" y="3177950"/>
            <a:ext cx="9324300" cy="1329300"/>
          </a:xfrm>
          <a:prstGeom prst="rect">
            <a:avLst/>
          </a:prstGeom>
          <a:noFill/>
          <a:ln>
            <a:noFill/>
          </a:ln>
        </p:spPr>
        <p:txBody>
          <a:bodyPr anchorCtr="0" anchor="t" bIns="0" lIns="0" spcFirstLastPara="1" rIns="0" wrap="square" tIns="0">
            <a:spAutoFit/>
          </a:bodyPr>
          <a:lstStyle/>
          <a:p>
            <a:pPr indent="0" lvl="0" marL="0" marR="0" rtl="0" algn="l">
              <a:lnSpc>
                <a:spcPct val="110004"/>
              </a:lnSpc>
              <a:spcBef>
                <a:spcPts val="0"/>
              </a:spcBef>
              <a:spcAft>
                <a:spcPts val="0"/>
              </a:spcAft>
              <a:buClr>
                <a:srgbClr val="000000"/>
              </a:buClr>
              <a:buSzPts val="8636"/>
              <a:buFont typeface="Arial"/>
              <a:buNone/>
            </a:pPr>
            <a:r>
              <a:rPr b="1" i="0" lang="en-US" sz="8636" u="none" cap="none" strike="noStrike">
                <a:solidFill>
                  <a:srgbClr val="0C4DA2"/>
                </a:solidFill>
                <a:latin typeface="Bricolage Grotesque"/>
                <a:ea typeface="Bricolage Grotesque"/>
                <a:cs typeface="Bricolage Grotesque"/>
                <a:sym typeface="Bricolage Grotesque"/>
              </a:rPr>
              <a:t>DRONE </a:t>
            </a:r>
            <a:r>
              <a:rPr b="1" i="0" lang="en-US" sz="8636" u="none" cap="none" strike="noStrike">
                <a:solidFill>
                  <a:srgbClr val="012B1B"/>
                </a:solidFill>
                <a:latin typeface="Bricolage Grotesque"/>
                <a:ea typeface="Bricolage Grotesque"/>
                <a:cs typeface="Bricolage Grotesque"/>
                <a:sym typeface="Bricolage Grotesque"/>
              </a:rPr>
              <a:t>PROJECT</a:t>
            </a:r>
            <a:endParaRPr b="0" i="0" sz="1400" u="none" cap="none" strike="noStrike">
              <a:solidFill>
                <a:srgbClr val="000000"/>
              </a:solidFill>
              <a:latin typeface="Arial"/>
              <a:ea typeface="Arial"/>
              <a:cs typeface="Arial"/>
              <a:sym typeface="Arial"/>
            </a:endParaRPr>
          </a:p>
        </p:txBody>
      </p:sp>
      <p:sp>
        <p:nvSpPr>
          <p:cNvPr id="100" name="Google Shape;100;p1"/>
          <p:cNvSpPr txBox="1"/>
          <p:nvPr/>
        </p:nvSpPr>
        <p:spPr>
          <a:xfrm>
            <a:off x="1345549" y="6429050"/>
            <a:ext cx="4647300" cy="339000"/>
          </a:xfrm>
          <a:prstGeom prst="rect">
            <a:avLst/>
          </a:prstGeom>
          <a:noFill/>
          <a:ln>
            <a:noFill/>
          </a:ln>
        </p:spPr>
        <p:txBody>
          <a:bodyPr anchorCtr="0" anchor="t" bIns="0" lIns="0" spcFirstLastPara="1" rIns="0" wrap="square" tIns="0">
            <a:spAutoFit/>
          </a:bodyPr>
          <a:lstStyle/>
          <a:p>
            <a:pPr indent="0" lvl="0" marL="0" marR="0" rtl="0" algn="l">
              <a:lnSpc>
                <a:spcPct val="150045"/>
              </a:lnSpc>
              <a:spcBef>
                <a:spcPts val="0"/>
              </a:spcBef>
              <a:spcAft>
                <a:spcPts val="0"/>
              </a:spcAft>
              <a:buClr>
                <a:srgbClr val="000000"/>
              </a:buClr>
              <a:buSzPts val="2202"/>
              <a:buFont typeface="Arial"/>
              <a:buNone/>
            </a:pPr>
            <a:r>
              <a:rPr b="0" i="0" lang="en-US" sz="2202" u="none" cap="none" strike="noStrike">
                <a:solidFill>
                  <a:srgbClr val="FFFFFF"/>
                </a:solidFill>
                <a:latin typeface="Bricolage Grotesque"/>
                <a:ea typeface="Bricolage Grotesque"/>
                <a:cs typeface="Bricolage Grotesque"/>
                <a:sym typeface="Bricolage Grotesque"/>
              </a:rPr>
              <a:t>1 January 2024-31 December 2026</a:t>
            </a:r>
            <a:endParaRPr b="0" i="0" sz="1400" u="none" cap="none" strike="noStrike">
              <a:solidFill>
                <a:srgbClr val="000000"/>
              </a:solidFill>
              <a:latin typeface="Arial"/>
              <a:ea typeface="Arial"/>
              <a:cs typeface="Arial"/>
              <a:sym typeface="Arial"/>
            </a:endParaRPr>
          </a:p>
        </p:txBody>
      </p:sp>
      <p:sp>
        <p:nvSpPr>
          <p:cNvPr id="101" name="Google Shape;101;p1"/>
          <p:cNvSpPr txBox="1"/>
          <p:nvPr/>
        </p:nvSpPr>
        <p:spPr>
          <a:xfrm>
            <a:off x="1084814" y="8699650"/>
            <a:ext cx="3455295" cy="558650"/>
          </a:xfrm>
          <a:prstGeom prst="rect">
            <a:avLst/>
          </a:prstGeom>
          <a:noFill/>
          <a:ln>
            <a:noFill/>
          </a:ln>
        </p:spPr>
        <p:txBody>
          <a:bodyPr anchorCtr="0" anchor="t" bIns="0" lIns="0" spcFirstLastPara="1" rIns="0" wrap="square" tIns="0">
            <a:spAutoFit/>
          </a:bodyPr>
          <a:lstStyle/>
          <a:p>
            <a:pPr indent="0" lvl="0" marL="0" marR="0" rtl="0" algn="l">
              <a:lnSpc>
                <a:spcPct val="150032"/>
              </a:lnSpc>
              <a:spcBef>
                <a:spcPts val="0"/>
              </a:spcBef>
              <a:spcAft>
                <a:spcPts val="0"/>
              </a:spcAft>
              <a:buClr>
                <a:srgbClr val="000000"/>
              </a:buClr>
              <a:buSzPts val="3088"/>
              <a:buFont typeface="Arial"/>
              <a:buNone/>
            </a:pPr>
            <a:r>
              <a:rPr b="1" i="0" lang="en-US" sz="3088" u="none" cap="none" strike="noStrike">
                <a:solidFill>
                  <a:srgbClr val="0C4DA2"/>
                </a:solidFill>
                <a:latin typeface="Bricolage Grotesque"/>
                <a:ea typeface="Bricolage Grotesque"/>
                <a:cs typeface="Bricolage Grotesque"/>
                <a:sym typeface="Bricolage Grotesque"/>
              </a:rPr>
              <a:t>Presented By:</a:t>
            </a:r>
            <a:endParaRPr b="0" i="0" sz="1400" u="none" cap="none" strike="noStrike">
              <a:solidFill>
                <a:srgbClr val="000000"/>
              </a:solidFill>
              <a:latin typeface="Arial"/>
              <a:ea typeface="Arial"/>
              <a:cs typeface="Arial"/>
              <a:sym typeface="Arial"/>
            </a:endParaRPr>
          </a:p>
        </p:txBody>
      </p:sp>
      <p:sp>
        <p:nvSpPr>
          <p:cNvPr id="102" name="Google Shape;102;p1"/>
          <p:cNvSpPr txBox="1"/>
          <p:nvPr/>
        </p:nvSpPr>
        <p:spPr>
          <a:xfrm>
            <a:off x="3872261" y="8796822"/>
            <a:ext cx="2454716" cy="392882"/>
          </a:xfrm>
          <a:prstGeom prst="rect">
            <a:avLst/>
          </a:prstGeom>
          <a:noFill/>
          <a:ln>
            <a:noFill/>
          </a:ln>
        </p:spPr>
        <p:txBody>
          <a:bodyPr anchorCtr="0" anchor="t" bIns="0" lIns="0" spcFirstLastPara="1" rIns="0" wrap="square" tIns="0">
            <a:spAutoFit/>
          </a:bodyPr>
          <a:lstStyle/>
          <a:p>
            <a:pPr indent="0" lvl="0" marL="0" marR="0" rtl="0" algn="l">
              <a:lnSpc>
                <a:spcPct val="149977"/>
              </a:lnSpc>
              <a:spcBef>
                <a:spcPts val="0"/>
              </a:spcBef>
              <a:spcAft>
                <a:spcPts val="0"/>
              </a:spcAft>
              <a:buClr>
                <a:srgbClr val="000000"/>
              </a:buClr>
              <a:buSzPts val="2189"/>
              <a:buFont typeface="Arial"/>
              <a:buNone/>
            </a:pPr>
            <a:r>
              <a:rPr b="0" i="0" lang="en-US" sz="2189" u="none" cap="none" strike="noStrike">
                <a:solidFill>
                  <a:srgbClr val="000000"/>
                </a:solidFill>
                <a:latin typeface="Bricolage Grotesque"/>
                <a:ea typeface="Bricolage Grotesque"/>
                <a:cs typeface="Bricolage Grotesque"/>
                <a:sym typeface="Bricolage Grotesque"/>
              </a:rPr>
              <a:t>Write here</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8" name="Shape 268"/>
        <p:cNvGrpSpPr/>
        <p:nvPr/>
      </p:nvGrpSpPr>
      <p:grpSpPr>
        <a:xfrm>
          <a:off x="0" y="0"/>
          <a:ext cx="0" cy="0"/>
          <a:chOff x="0" y="0"/>
          <a:chExt cx="0" cy="0"/>
        </a:xfrm>
      </p:grpSpPr>
      <p:sp>
        <p:nvSpPr>
          <p:cNvPr id="269" name="Google Shape;269;p30"/>
          <p:cNvSpPr txBox="1"/>
          <p:nvPr>
            <p:ph type="ctrTitle"/>
          </p:nvPr>
        </p:nvSpPr>
        <p:spPr>
          <a:xfrm>
            <a:off x="2693443" y="505258"/>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Bricolage Grotesque"/>
                <a:ea typeface="Bricolage Grotesque"/>
                <a:cs typeface="Bricolage Grotesque"/>
                <a:sym typeface="Bricolage Grotesque"/>
              </a:rPr>
              <a:t>Disinformation in times</a:t>
            </a:r>
            <a:endParaRPr b="1"/>
          </a:p>
        </p:txBody>
      </p:sp>
      <p:sp>
        <p:nvSpPr>
          <p:cNvPr id="270" name="Google Shape;270;p30"/>
          <p:cNvSpPr txBox="1"/>
          <p:nvPr>
            <p:ph idx="1" type="subTitle"/>
          </p:nvPr>
        </p:nvSpPr>
        <p:spPr>
          <a:xfrm>
            <a:off x="6206059" y="3048822"/>
            <a:ext cx="11905200" cy="5871300"/>
          </a:xfrm>
          <a:prstGeom prst="rect">
            <a:avLst/>
          </a:prstGeom>
          <a:noFill/>
          <a:ln>
            <a:noFill/>
          </a:ln>
        </p:spPr>
        <p:txBody>
          <a:bodyPr anchorCtr="0" anchor="t" bIns="45700" lIns="91425" spcFirstLastPara="1" rIns="91425" wrap="square" tIns="45700">
            <a:noAutofit/>
          </a:bodyPr>
          <a:lstStyle/>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Historical </a:t>
            </a:r>
            <a:r>
              <a:rPr lang="en-US" sz="4000">
                <a:solidFill>
                  <a:schemeClr val="dk1"/>
                </a:solidFill>
              </a:rPr>
              <a:t>c</a:t>
            </a:r>
            <a:r>
              <a:rPr lang="en-US" sz="4000">
                <a:solidFill>
                  <a:schemeClr val="dk1"/>
                </a:solidFill>
                <a:latin typeface="Calibri"/>
                <a:ea typeface="Calibri"/>
                <a:cs typeface="Calibri"/>
                <a:sym typeface="Calibri"/>
              </a:rPr>
              <a:t>ontext:</a:t>
            </a:r>
            <a:endParaRPr/>
          </a:p>
          <a:p>
            <a:pPr indent="-571500" lvl="1" marL="1054100" rtl="0" algn="l">
              <a:lnSpc>
                <a:spcPct val="100000"/>
              </a:lnSpc>
              <a:spcBef>
                <a:spcPts val="560"/>
              </a:spcBef>
              <a:spcAft>
                <a:spcPts val="0"/>
              </a:spcAft>
              <a:buSzPts val="2800"/>
              <a:buFont typeface="Courier New"/>
              <a:buChar char="o"/>
            </a:pPr>
            <a:r>
              <a:rPr lang="en-US" sz="3600">
                <a:solidFill>
                  <a:schemeClr val="dk1"/>
                </a:solidFill>
                <a:latin typeface="Calibri"/>
                <a:ea typeface="Calibri"/>
                <a:cs typeface="Calibri"/>
                <a:sym typeface="Calibri"/>
              </a:rPr>
              <a:t>Ancient Rome</a:t>
            </a:r>
            <a:endParaRPr/>
          </a:p>
          <a:p>
            <a:pPr indent="-571500" lvl="1" marL="1054100" rtl="0" algn="l">
              <a:lnSpc>
                <a:spcPct val="100000"/>
              </a:lnSpc>
              <a:spcBef>
                <a:spcPts val="560"/>
              </a:spcBef>
              <a:spcAft>
                <a:spcPts val="0"/>
              </a:spcAft>
              <a:buSzPts val="2800"/>
              <a:buFont typeface="Courier New"/>
              <a:buChar char="o"/>
            </a:pPr>
            <a:r>
              <a:rPr lang="en-US" sz="3600">
                <a:solidFill>
                  <a:schemeClr val="dk1"/>
                </a:solidFill>
                <a:latin typeface="Calibri"/>
                <a:ea typeface="Calibri"/>
                <a:cs typeface="Calibri"/>
                <a:sym typeface="Calibri"/>
              </a:rPr>
              <a:t>Printing </a:t>
            </a:r>
            <a:r>
              <a:rPr lang="en-US" sz="3600">
                <a:solidFill>
                  <a:schemeClr val="dk1"/>
                </a:solidFill>
              </a:rPr>
              <a:t>p</a:t>
            </a:r>
            <a:r>
              <a:rPr lang="en-US" sz="3600">
                <a:solidFill>
                  <a:schemeClr val="dk1"/>
                </a:solidFill>
                <a:latin typeface="Calibri"/>
                <a:ea typeface="Calibri"/>
                <a:cs typeface="Calibri"/>
                <a:sym typeface="Calibri"/>
              </a:rPr>
              <a:t>ress </a:t>
            </a:r>
            <a:r>
              <a:rPr lang="en-US" sz="3600">
                <a:solidFill>
                  <a:schemeClr val="dk1"/>
                </a:solidFill>
              </a:rPr>
              <a:t>e</a:t>
            </a:r>
            <a:r>
              <a:rPr lang="en-US" sz="3600">
                <a:solidFill>
                  <a:schemeClr val="dk1"/>
                </a:solidFill>
                <a:latin typeface="Calibri"/>
                <a:ea typeface="Calibri"/>
                <a:cs typeface="Calibri"/>
                <a:sym typeface="Calibri"/>
              </a:rPr>
              <a:t>ra</a:t>
            </a:r>
            <a:endParaRPr/>
          </a:p>
          <a:p>
            <a:pPr indent="-571500" lvl="1" marL="1054100" rtl="0" algn="l">
              <a:lnSpc>
                <a:spcPct val="100000"/>
              </a:lnSpc>
              <a:spcBef>
                <a:spcPts val="560"/>
              </a:spcBef>
              <a:spcAft>
                <a:spcPts val="0"/>
              </a:spcAft>
              <a:buSzPts val="2800"/>
              <a:buFont typeface="Courier New"/>
              <a:buChar char="o"/>
            </a:pPr>
            <a:r>
              <a:rPr lang="en-US" sz="3600">
                <a:solidFill>
                  <a:schemeClr val="dk1"/>
                </a:solidFill>
                <a:latin typeface="Calibri"/>
                <a:ea typeface="Calibri"/>
                <a:cs typeface="Calibri"/>
                <a:sym typeface="Calibri"/>
              </a:rPr>
              <a:t>20th </a:t>
            </a:r>
            <a:r>
              <a:rPr lang="en-US" sz="3600">
                <a:solidFill>
                  <a:schemeClr val="dk1"/>
                </a:solidFill>
              </a:rPr>
              <a:t>c</a:t>
            </a:r>
            <a:r>
              <a:rPr lang="en-US" sz="3600">
                <a:solidFill>
                  <a:schemeClr val="dk1"/>
                </a:solidFill>
                <a:latin typeface="Calibri"/>
                <a:ea typeface="Calibri"/>
                <a:cs typeface="Calibri"/>
                <a:sym typeface="Calibri"/>
              </a:rPr>
              <a:t>entury</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Modern </a:t>
            </a:r>
            <a:r>
              <a:rPr lang="en-US" sz="4000">
                <a:solidFill>
                  <a:schemeClr val="dk1"/>
                </a:solidFill>
              </a:rPr>
              <a:t>d</a:t>
            </a:r>
            <a:r>
              <a:rPr lang="en-US" sz="4000">
                <a:solidFill>
                  <a:schemeClr val="dk1"/>
                </a:solidFill>
                <a:latin typeface="Calibri"/>
                <a:ea typeface="Calibri"/>
                <a:cs typeface="Calibri"/>
                <a:sym typeface="Calibri"/>
              </a:rPr>
              <a:t>angers (</a:t>
            </a:r>
            <a:r>
              <a:rPr lang="en-US" sz="4000">
                <a:solidFill>
                  <a:schemeClr val="dk1"/>
                </a:solidFill>
              </a:rPr>
              <a:t>d</a:t>
            </a:r>
            <a:r>
              <a:rPr lang="en-US" sz="4000">
                <a:solidFill>
                  <a:schemeClr val="dk1"/>
                </a:solidFill>
                <a:latin typeface="Calibri"/>
                <a:ea typeface="Calibri"/>
                <a:cs typeface="Calibri"/>
                <a:sym typeface="Calibri"/>
              </a:rPr>
              <a:t>igital </a:t>
            </a:r>
            <a:r>
              <a:rPr lang="en-US" sz="4000">
                <a:solidFill>
                  <a:schemeClr val="dk1"/>
                </a:solidFill>
              </a:rPr>
              <a:t>a</a:t>
            </a:r>
            <a:r>
              <a:rPr lang="en-US" sz="4000">
                <a:solidFill>
                  <a:schemeClr val="dk1"/>
                </a:solidFill>
                <a:latin typeface="Calibri"/>
                <a:ea typeface="Calibri"/>
                <a:cs typeface="Calibri"/>
                <a:sym typeface="Calibri"/>
              </a:rPr>
              <a:t>ge):</a:t>
            </a:r>
            <a:endParaRPr/>
          </a:p>
          <a:p>
            <a:pPr indent="-571500" lvl="1" marL="1054100" rtl="0" algn="l">
              <a:lnSpc>
                <a:spcPct val="100000"/>
              </a:lnSpc>
              <a:spcBef>
                <a:spcPts val="560"/>
              </a:spcBef>
              <a:spcAft>
                <a:spcPts val="0"/>
              </a:spcAft>
              <a:buSzPts val="2800"/>
              <a:buFont typeface="Courier New"/>
              <a:buChar char="o"/>
            </a:pPr>
            <a:r>
              <a:rPr lang="en-US" sz="3600">
                <a:solidFill>
                  <a:schemeClr val="dk1"/>
                </a:solidFill>
                <a:latin typeface="Calibri"/>
                <a:ea typeface="Calibri"/>
                <a:cs typeface="Calibri"/>
                <a:sym typeface="Calibri"/>
              </a:rPr>
              <a:t>Connectivity and </a:t>
            </a:r>
            <a:r>
              <a:rPr lang="en-US" sz="3600">
                <a:solidFill>
                  <a:schemeClr val="dk1"/>
                </a:solidFill>
              </a:rPr>
              <a:t>c</a:t>
            </a:r>
            <a:r>
              <a:rPr lang="en-US" sz="3600">
                <a:solidFill>
                  <a:schemeClr val="dk1"/>
                </a:solidFill>
                <a:latin typeface="Calibri"/>
                <a:ea typeface="Calibri"/>
                <a:cs typeface="Calibri"/>
                <a:sym typeface="Calibri"/>
              </a:rPr>
              <a:t>omputing</a:t>
            </a:r>
            <a:endParaRPr/>
          </a:p>
          <a:p>
            <a:pPr indent="-571500" lvl="1" marL="1054100" rtl="0" algn="l">
              <a:lnSpc>
                <a:spcPct val="100000"/>
              </a:lnSpc>
              <a:spcBef>
                <a:spcPts val="560"/>
              </a:spcBef>
              <a:spcAft>
                <a:spcPts val="0"/>
              </a:spcAft>
              <a:buSzPts val="2800"/>
              <a:buFont typeface="Courier New"/>
              <a:buChar char="o"/>
            </a:pPr>
            <a:r>
              <a:rPr lang="en-US" sz="3600">
                <a:solidFill>
                  <a:schemeClr val="dk1"/>
                </a:solidFill>
                <a:latin typeface="Calibri"/>
                <a:ea typeface="Calibri"/>
                <a:cs typeface="Calibri"/>
                <a:sym typeface="Calibri"/>
              </a:rPr>
              <a:t>Lack of </a:t>
            </a:r>
            <a:r>
              <a:rPr lang="en-US" sz="3600">
                <a:solidFill>
                  <a:schemeClr val="dk1"/>
                </a:solidFill>
              </a:rPr>
              <a:t>f</a:t>
            </a:r>
            <a:r>
              <a:rPr lang="en-US" sz="3600">
                <a:solidFill>
                  <a:schemeClr val="dk1"/>
                </a:solidFill>
                <a:latin typeface="Calibri"/>
                <a:ea typeface="Calibri"/>
                <a:cs typeface="Calibri"/>
                <a:sym typeface="Calibri"/>
              </a:rPr>
              <a:t>ilters</a:t>
            </a:r>
            <a:endParaRPr/>
          </a:p>
          <a:p>
            <a:pPr indent="-571500" lvl="1" marL="1054100" rtl="0" algn="l">
              <a:lnSpc>
                <a:spcPct val="100000"/>
              </a:lnSpc>
              <a:spcBef>
                <a:spcPts val="560"/>
              </a:spcBef>
              <a:spcAft>
                <a:spcPts val="0"/>
              </a:spcAft>
              <a:buSzPts val="2800"/>
              <a:buFont typeface="Courier New"/>
              <a:buChar char="o"/>
            </a:pPr>
            <a:r>
              <a:rPr lang="en-US" sz="3600">
                <a:solidFill>
                  <a:schemeClr val="dk1"/>
                </a:solidFill>
                <a:latin typeface="Calibri"/>
                <a:ea typeface="Calibri"/>
                <a:cs typeface="Calibri"/>
                <a:sym typeface="Calibri"/>
              </a:rPr>
              <a:t>Erosion of </a:t>
            </a:r>
            <a:r>
              <a:rPr lang="en-US" sz="3600">
                <a:solidFill>
                  <a:schemeClr val="dk1"/>
                </a:solidFill>
              </a:rPr>
              <a:t>t</a:t>
            </a:r>
            <a:r>
              <a:rPr lang="en-US" sz="3600">
                <a:solidFill>
                  <a:schemeClr val="dk1"/>
                </a:solidFill>
                <a:latin typeface="Calibri"/>
                <a:ea typeface="Calibri"/>
                <a:cs typeface="Calibri"/>
                <a:sym typeface="Calibri"/>
              </a:rPr>
              <a:t>rust</a:t>
            </a:r>
            <a:endParaRPr/>
          </a:p>
          <a:p>
            <a:pPr indent="-571500" lvl="1" marL="1054100" rtl="0" algn="l">
              <a:lnSpc>
                <a:spcPct val="100000"/>
              </a:lnSpc>
              <a:spcBef>
                <a:spcPts val="560"/>
              </a:spcBef>
              <a:spcAft>
                <a:spcPts val="0"/>
              </a:spcAft>
              <a:buSzPts val="2800"/>
              <a:buFont typeface="Courier New"/>
              <a:buChar char="o"/>
            </a:pPr>
            <a:r>
              <a:rPr lang="en-US" sz="3600">
                <a:solidFill>
                  <a:schemeClr val="dk1"/>
                </a:solidFill>
                <a:latin typeface="Calibri"/>
                <a:ea typeface="Calibri"/>
                <a:cs typeface="Calibri"/>
                <a:sym typeface="Calibri"/>
              </a:rPr>
              <a:t>Challenges for </a:t>
            </a:r>
            <a:r>
              <a:rPr lang="en-US" sz="3600">
                <a:solidFill>
                  <a:schemeClr val="dk1"/>
                </a:solidFill>
              </a:rPr>
              <a:t>d</a:t>
            </a:r>
            <a:r>
              <a:rPr lang="en-US" sz="3600">
                <a:solidFill>
                  <a:schemeClr val="dk1"/>
                </a:solidFill>
                <a:latin typeface="Calibri"/>
                <a:ea typeface="Calibri"/>
                <a:cs typeface="Calibri"/>
                <a:sym typeface="Calibri"/>
              </a:rPr>
              <a:t>etection</a:t>
            </a:r>
            <a:endParaRPr/>
          </a:p>
        </p:txBody>
      </p:sp>
      <p:sp>
        <p:nvSpPr>
          <p:cNvPr id="271" name="Google Shape;271;p30"/>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272" name="Google Shape;272;p30"/>
          <p:cNvGrpSpPr/>
          <p:nvPr/>
        </p:nvGrpSpPr>
        <p:grpSpPr>
          <a:xfrm>
            <a:off x="790770" y="-112458"/>
            <a:ext cx="1427175" cy="786776"/>
            <a:chOff x="0" y="-38100"/>
            <a:chExt cx="373234" cy="205757"/>
          </a:xfrm>
        </p:grpSpPr>
        <p:sp>
          <p:nvSpPr>
            <p:cNvPr id="273" name="Google Shape;273;p30"/>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74" name="Google Shape;274;p30"/>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75" name="Google Shape;275;p30"/>
          <p:cNvGrpSpPr/>
          <p:nvPr/>
        </p:nvGrpSpPr>
        <p:grpSpPr>
          <a:xfrm>
            <a:off x="0" y="-112458"/>
            <a:ext cx="315272" cy="786776"/>
            <a:chOff x="0" y="-38100"/>
            <a:chExt cx="82450" cy="205757"/>
          </a:xfrm>
        </p:grpSpPr>
        <p:sp>
          <p:nvSpPr>
            <p:cNvPr id="276" name="Google Shape;276;p30"/>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77" name="Google Shape;277;p30"/>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78" name="Google Shape;278;p30"/>
          <p:cNvGrpSpPr/>
          <p:nvPr/>
        </p:nvGrpSpPr>
        <p:grpSpPr>
          <a:xfrm>
            <a:off x="0" y="1116904"/>
            <a:ext cx="503883" cy="1931922"/>
            <a:chOff x="0" y="-38100"/>
            <a:chExt cx="131775" cy="505235"/>
          </a:xfrm>
        </p:grpSpPr>
        <p:sp>
          <p:nvSpPr>
            <p:cNvPr id="279" name="Google Shape;279;p30"/>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80" name="Google Shape;280;p30"/>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281" name="Google Shape;281;p30"/>
          <p:cNvPicPr preferRelativeResize="0"/>
          <p:nvPr/>
        </p:nvPicPr>
        <p:blipFill rotWithShape="1">
          <a:blip r:embed="rId4">
            <a:alphaModFix/>
          </a:blip>
          <a:srcRect b="0" l="0" r="0" t="0"/>
          <a:stretch/>
        </p:blipFill>
        <p:spPr>
          <a:xfrm>
            <a:off x="656274" y="2127674"/>
            <a:ext cx="5180874" cy="77713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5" name="Shape 285"/>
        <p:cNvGrpSpPr/>
        <p:nvPr/>
      </p:nvGrpSpPr>
      <p:grpSpPr>
        <a:xfrm>
          <a:off x="0" y="0"/>
          <a:ext cx="0" cy="0"/>
          <a:chOff x="0" y="0"/>
          <a:chExt cx="0" cy="0"/>
        </a:xfrm>
      </p:grpSpPr>
      <p:sp>
        <p:nvSpPr>
          <p:cNvPr id="286" name="Google Shape;286;p31"/>
          <p:cNvSpPr txBox="1"/>
          <p:nvPr>
            <p:ph type="ctrTitle"/>
          </p:nvPr>
        </p:nvSpPr>
        <p:spPr>
          <a:xfrm>
            <a:off x="2693443" y="505258"/>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Bricolage Grotesque"/>
                <a:ea typeface="Bricolage Grotesque"/>
                <a:cs typeface="Bricolage Grotesque"/>
                <a:sym typeface="Bricolage Grotesque"/>
              </a:rPr>
              <a:t>The role of AI in </a:t>
            </a:r>
            <a:r>
              <a:rPr b="1" lang="en-US">
                <a:latin typeface="Bricolage Grotesque"/>
                <a:ea typeface="Bricolage Grotesque"/>
                <a:cs typeface="Bricolage Grotesque"/>
                <a:sym typeface="Bricolage Grotesque"/>
              </a:rPr>
              <a:t>d</a:t>
            </a:r>
            <a:r>
              <a:rPr b="1" lang="en-US">
                <a:solidFill>
                  <a:schemeClr val="dk1"/>
                </a:solidFill>
                <a:latin typeface="Bricolage Grotesque"/>
                <a:ea typeface="Bricolage Grotesque"/>
                <a:cs typeface="Bricolage Grotesque"/>
                <a:sym typeface="Bricolage Grotesque"/>
              </a:rPr>
              <a:t>isseminating </a:t>
            </a:r>
            <a:r>
              <a:rPr b="1" lang="en-US">
                <a:latin typeface="Bricolage Grotesque"/>
                <a:ea typeface="Bricolage Grotesque"/>
                <a:cs typeface="Bricolage Grotesque"/>
                <a:sym typeface="Bricolage Grotesque"/>
              </a:rPr>
              <a:t>d</a:t>
            </a:r>
            <a:r>
              <a:rPr b="1" lang="en-US">
                <a:solidFill>
                  <a:schemeClr val="dk1"/>
                </a:solidFill>
                <a:latin typeface="Bricolage Grotesque"/>
                <a:ea typeface="Bricolage Grotesque"/>
                <a:cs typeface="Bricolage Grotesque"/>
                <a:sym typeface="Bricolage Grotesque"/>
              </a:rPr>
              <a:t>isinformation</a:t>
            </a:r>
            <a:endParaRPr b="1"/>
          </a:p>
        </p:txBody>
      </p:sp>
      <p:sp>
        <p:nvSpPr>
          <p:cNvPr id="287" name="Google Shape;287;p31"/>
          <p:cNvSpPr txBox="1"/>
          <p:nvPr>
            <p:ph idx="1" type="subTitle"/>
          </p:nvPr>
        </p:nvSpPr>
        <p:spPr>
          <a:xfrm>
            <a:off x="5998625" y="3429000"/>
            <a:ext cx="11905200" cy="5138700"/>
          </a:xfrm>
          <a:prstGeom prst="rect">
            <a:avLst/>
          </a:prstGeom>
          <a:noFill/>
          <a:ln>
            <a:noFill/>
          </a:ln>
        </p:spPr>
        <p:txBody>
          <a:bodyPr anchorCtr="0" anchor="t" bIns="45700" lIns="91425" spcFirstLastPara="1" rIns="91425" wrap="square" tIns="45700">
            <a:noAutofit/>
          </a:bodyPr>
          <a:lstStyle/>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Speed and </a:t>
            </a:r>
            <a:r>
              <a:rPr lang="en-US" sz="4000">
                <a:solidFill>
                  <a:schemeClr val="dk1"/>
                </a:solidFill>
              </a:rPr>
              <a:t>s</a:t>
            </a:r>
            <a:r>
              <a:rPr lang="en-US" sz="4000">
                <a:solidFill>
                  <a:schemeClr val="dk1"/>
                </a:solidFill>
                <a:latin typeface="Calibri"/>
                <a:ea typeface="Calibri"/>
                <a:cs typeface="Calibri"/>
                <a:sym typeface="Calibri"/>
              </a:rPr>
              <a:t>cale of </a:t>
            </a:r>
            <a:r>
              <a:rPr lang="en-US" sz="4000">
                <a:solidFill>
                  <a:schemeClr val="dk1"/>
                </a:solidFill>
              </a:rPr>
              <a:t>d</a:t>
            </a:r>
            <a:r>
              <a:rPr lang="en-US" sz="4000">
                <a:solidFill>
                  <a:schemeClr val="dk1"/>
                </a:solidFill>
                <a:latin typeface="Calibri"/>
                <a:ea typeface="Calibri"/>
                <a:cs typeface="Calibri"/>
                <a:sym typeface="Calibri"/>
              </a:rPr>
              <a:t>issemination</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Algorithmic </a:t>
            </a:r>
            <a:r>
              <a:rPr lang="en-US" sz="4000">
                <a:solidFill>
                  <a:schemeClr val="dk1"/>
                </a:solidFill>
              </a:rPr>
              <a:t>a</a:t>
            </a:r>
            <a:r>
              <a:rPr lang="en-US" sz="4000">
                <a:solidFill>
                  <a:schemeClr val="dk1"/>
                </a:solidFill>
                <a:latin typeface="Calibri"/>
                <a:ea typeface="Calibri"/>
                <a:cs typeface="Calibri"/>
                <a:sym typeface="Calibri"/>
              </a:rPr>
              <a:t>mplification</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Hyper-</a:t>
            </a:r>
            <a:r>
              <a:rPr lang="en-US" sz="4000">
                <a:solidFill>
                  <a:schemeClr val="dk1"/>
                </a:solidFill>
              </a:rPr>
              <a:t>r</a:t>
            </a:r>
            <a:r>
              <a:rPr lang="en-US" sz="4000">
                <a:solidFill>
                  <a:schemeClr val="dk1"/>
                </a:solidFill>
                <a:latin typeface="Calibri"/>
                <a:ea typeface="Calibri"/>
                <a:cs typeface="Calibri"/>
                <a:sym typeface="Calibri"/>
              </a:rPr>
              <a:t>ealism and </a:t>
            </a:r>
            <a:r>
              <a:rPr lang="en-US" sz="4000">
                <a:solidFill>
                  <a:schemeClr val="dk1"/>
                </a:solidFill>
              </a:rPr>
              <a:t>s</a:t>
            </a:r>
            <a:r>
              <a:rPr lang="en-US" sz="4000">
                <a:solidFill>
                  <a:schemeClr val="dk1"/>
                </a:solidFill>
                <a:latin typeface="Calibri"/>
                <a:ea typeface="Calibri"/>
                <a:cs typeface="Calibri"/>
                <a:sym typeface="Calibri"/>
              </a:rPr>
              <a:t>ynthetic </a:t>
            </a:r>
            <a:r>
              <a:rPr lang="en-US" sz="4000">
                <a:solidFill>
                  <a:schemeClr val="dk1"/>
                </a:solidFill>
              </a:rPr>
              <a:t>m</a:t>
            </a:r>
            <a:r>
              <a:rPr lang="en-US" sz="4000">
                <a:solidFill>
                  <a:schemeClr val="dk1"/>
                </a:solidFill>
                <a:latin typeface="Calibri"/>
                <a:ea typeface="Calibri"/>
                <a:cs typeface="Calibri"/>
                <a:sym typeface="Calibri"/>
              </a:rPr>
              <a:t>edia (</a:t>
            </a:r>
            <a:r>
              <a:rPr lang="en-US" sz="4000">
                <a:solidFill>
                  <a:schemeClr val="dk1"/>
                </a:solidFill>
              </a:rPr>
              <a:t>d</a:t>
            </a:r>
            <a:r>
              <a:rPr lang="en-US" sz="4000">
                <a:solidFill>
                  <a:schemeClr val="dk1"/>
                </a:solidFill>
                <a:latin typeface="Calibri"/>
                <a:ea typeface="Calibri"/>
                <a:cs typeface="Calibri"/>
                <a:sym typeface="Calibri"/>
              </a:rPr>
              <a:t>eepfakes)</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Personalisation and </a:t>
            </a:r>
            <a:r>
              <a:rPr lang="en-US" sz="4000">
                <a:solidFill>
                  <a:schemeClr val="dk1"/>
                </a:solidFill>
              </a:rPr>
              <a:t>h</a:t>
            </a:r>
            <a:r>
              <a:rPr lang="en-US" sz="4000">
                <a:solidFill>
                  <a:schemeClr val="dk1"/>
                </a:solidFill>
                <a:latin typeface="Calibri"/>
                <a:ea typeface="Calibri"/>
                <a:cs typeface="Calibri"/>
                <a:sym typeface="Calibri"/>
              </a:rPr>
              <a:t>yper-</a:t>
            </a:r>
            <a:r>
              <a:rPr lang="en-US" sz="4000">
                <a:solidFill>
                  <a:schemeClr val="dk1"/>
                </a:solidFill>
              </a:rPr>
              <a:t>t</a:t>
            </a:r>
            <a:r>
              <a:rPr lang="en-US" sz="4000">
                <a:solidFill>
                  <a:schemeClr val="dk1"/>
                </a:solidFill>
                <a:latin typeface="Calibri"/>
                <a:ea typeface="Calibri"/>
                <a:cs typeface="Calibri"/>
                <a:sym typeface="Calibri"/>
              </a:rPr>
              <a:t>argeting</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Anonymity and </a:t>
            </a:r>
            <a:r>
              <a:rPr lang="en-US" sz="4000">
                <a:solidFill>
                  <a:schemeClr val="dk1"/>
                </a:solidFill>
              </a:rPr>
              <a:t>l</a:t>
            </a:r>
            <a:r>
              <a:rPr lang="en-US" sz="4000">
                <a:solidFill>
                  <a:schemeClr val="dk1"/>
                </a:solidFill>
                <a:latin typeface="Calibri"/>
                <a:ea typeface="Calibri"/>
                <a:cs typeface="Calibri"/>
                <a:sym typeface="Calibri"/>
              </a:rPr>
              <a:t>ow </a:t>
            </a:r>
            <a:r>
              <a:rPr lang="en-US" sz="4000">
                <a:solidFill>
                  <a:schemeClr val="dk1"/>
                </a:solidFill>
              </a:rPr>
              <a:t>c</a:t>
            </a:r>
            <a:r>
              <a:rPr lang="en-US" sz="4000">
                <a:solidFill>
                  <a:schemeClr val="dk1"/>
                </a:solidFill>
                <a:latin typeface="Calibri"/>
                <a:ea typeface="Calibri"/>
                <a:cs typeface="Calibri"/>
                <a:sym typeface="Calibri"/>
              </a:rPr>
              <a:t>ost</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Troll </a:t>
            </a:r>
            <a:r>
              <a:rPr lang="en-US" sz="4000">
                <a:solidFill>
                  <a:schemeClr val="dk1"/>
                </a:solidFill>
              </a:rPr>
              <a:t>f</a:t>
            </a:r>
            <a:r>
              <a:rPr lang="en-US" sz="4000">
                <a:solidFill>
                  <a:schemeClr val="dk1"/>
                </a:solidFill>
                <a:latin typeface="Calibri"/>
                <a:ea typeface="Calibri"/>
                <a:cs typeface="Calibri"/>
                <a:sym typeface="Calibri"/>
              </a:rPr>
              <a:t>arms and </a:t>
            </a:r>
            <a:r>
              <a:rPr lang="en-US" sz="4000">
                <a:solidFill>
                  <a:schemeClr val="dk1"/>
                </a:solidFill>
              </a:rPr>
              <a:t>c</a:t>
            </a:r>
            <a:r>
              <a:rPr lang="en-US" sz="4000">
                <a:solidFill>
                  <a:schemeClr val="dk1"/>
                </a:solidFill>
                <a:latin typeface="Calibri"/>
                <a:ea typeface="Calibri"/>
                <a:cs typeface="Calibri"/>
                <a:sym typeface="Calibri"/>
              </a:rPr>
              <a:t>omputational </a:t>
            </a:r>
            <a:r>
              <a:rPr lang="en-US" sz="4000">
                <a:solidFill>
                  <a:schemeClr val="dk1"/>
                </a:solidFill>
              </a:rPr>
              <a:t>p</a:t>
            </a:r>
            <a:r>
              <a:rPr lang="en-US" sz="4000">
                <a:solidFill>
                  <a:schemeClr val="dk1"/>
                </a:solidFill>
                <a:latin typeface="Calibri"/>
                <a:ea typeface="Calibri"/>
                <a:cs typeface="Calibri"/>
                <a:sym typeface="Calibri"/>
              </a:rPr>
              <a:t>ropaganda</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Exploiting </a:t>
            </a:r>
            <a:r>
              <a:rPr lang="en-US" sz="4000">
                <a:solidFill>
                  <a:schemeClr val="dk1"/>
                </a:solidFill>
              </a:rPr>
              <a:t>o</a:t>
            </a:r>
            <a:r>
              <a:rPr lang="en-US" sz="4000">
                <a:solidFill>
                  <a:schemeClr val="dk1"/>
                </a:solidFill>
                <a:latin typeface="Calibri"/>
                <a:ea typeface="Calibri"/>
                <a:cs typeface="Calibri"/>
                <a:sym typeface="Calibri"/>
              </a:rPr>
              <a:t>nline </a:t>
            </a:r>
            <a:r>
              <a:rPr lang="en-US" sz="4000">
                <a:solidFill>
                  <a:schemeClr val="dk1"/>
                </a:solidFill>
              </a:rPr>
              <a:t>a</a:t>
            </a:r>
            <a:r>
              <a:rPr lang="en-US" sz="4000">
                <a:solidFill>
                  <a:schemeClr val="dk1"/>
                </a:solidFill>
                <a:latin typeface="Calibri"/>
                <a:ea typeface="Calibri"/>
                <a:cs typeface="Calibri"/>
                <a:sym typeface="Calibri"/>
              </a:rPr>
              <a:t>dvertising </a:t>
            </a:r>
            <a:r>
              <a:rPr lang="en-US" sz="4000">
                <a:solidFill>
                  <a:schemeClr val="dk1"/>
                </a:solidFill>
              </a:rPr>
              <a:t>t</a:t>
            </a:r>
            <a:r>
              <a:rPr lang="en-US" sz="4000">
                <a:solidFill>
                  <a:schemeClr val="dk1"/>
                </a:solidFill>
                <a:latin typeface="Calibri"/>
                <a:ea typeface="Calibri"/>
                <a:cs typeface="Calibri"/>
                <a:sym typeface="Calibri"/>
              </a:rPr>
              <a:t>echnologies</a:t>
            </a:r>
            <a:endParaRPr/>
          </a:p>
        </p:txBody>
      </p:sp>
      <p:sp>
        <p:nvSpPr>
          <p:cNvPr id="288" name="Google Shape;288;p31"/>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289" name="Google Shape;289;p31"/>
          <p:cNvGrpSpPr/>
          <p:nvPr/>
        </p:nvGrpSpPr>
        <p:grpSpPr>
          <a:xfrm>
            <a:off x="790770" y="-112458"/>
            <a:ext cx="1427175" cy="786776"/>
            <a:chOff x="0" y="-38100"/>
            <a:chExt cx="373234" cy="205757"/>
          </a:xfrm>
        </p:grpSpPr>
        <p:sp>
          <p:nvSpPr>
            <p:cNvPr id="290" name="Google Shape;290;p31"/>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91" name="Google Shape;291;p31"/>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92" name="Google Shape;292;p31"/>
          <p:cNvGrpSpPr/>
          <p:nvPr/>
        </p:nvGrpSpPr>
        <p:grpSpPr>
          <a:xfrm>
            <a:off x="0" y="-112458"/>
            <a:ext cx="315272" cy="786776"/>
            <a:chOff x="0" y="-38100"/>
            <a:chExt cx="82450" cy="205757"/>
          </a:xfrm>
        </p:grpSpPr>
        <p:sp>
          <p:nvSpPr>
            <p:cNvPr id="293" name="Google Shape;293;p31"/>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94" name="Google Shape;294;p31"/>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95" name="Google Shape;295;p31"/>
          <p:cNvGrpSpPr/>
          <p:nvPr/>
        </p:nvGrpSpPr>
        <p:grpSpPr>
          <a:xfrm>
            <a:off x="0" y="1116904"/>
            <a:ext cx="503883" cy="1931922"/>
            <a:chOff x="0" y="-38100"/>
            <a:chExt cx="131775" cy="505235"/>
          </a:xfrm>
        </p:grpSpPr>
        <p:sp>
          <p:nvSpPr>
            <p:cNvPr id="296" name="Google Shape;296;p31"/>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97" name="Google Shape;297;p31"/>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298" name="Google Shape;298;p31"/>
          <p:cNvPicPr preferRelativeResize="0"/>
          <p:nvPr/>
        </p:nvPicPr>
        <p:blipFill rotWithShape="1">
          <a:blip r:embed="rId4">
            <a:alphaModFix/>
          </a:blip>
          <a:srcRect b="0" l="0" r="0" t="0"/>
          <a:stretch/>
        </p:blipFill>
        <p:spPr>
          <a:xfrm>
            <a:off x="152400" y="3201225"/>
            <a:ext cx="5225500" cy="52255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2" name="Shape 302"/>
        <p:cNvGrpSpPr/>
        <p:nvPr/>
      </p:nvGrpSpPr>
      <p:grpSpPr>
        <a:xfrm>
          <a:off x="0" y="0"/>
          <a:ext cx="0" cy="0"/>
          <a:chOff x="0" y="0"/>
          <a:chExt cx="0" cy="0"/>
        </a:xfrm>
      </p:grpSpPr>
      <p:sp>
        <p:nvSpPr>
          <p:cNvPr id="303" name="Google Shape;303;p32"/>
          <p:cNvSpPr txBox="1"/>
          <p:nvPr>
            <p:ph type="ctrTitle"/>
          </p:nvPr>
        </p:nvSpPr>
        <p:spPr>
          <a:xfrm>
            <a:off x="2693443" y="505258"/>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Bricolage Grotesque"/>
                <a:ea typeface="Bricolage Grotesque"/>
                <a:cs typeface="Bricolage Grotesque"/>
                <a:sym typeface="Bricolage Grotesque"/>
              </a:rPr>
              <a:t>The </a:t>
            </a:r>
            <a:r>
              <a:rPr b="1" lang="en-US">
                <a:latin typeface="Bricolage Grotesque"/>
                <a:ea typeface="Bricolage Grotesque"/>
                <a:cs typeface="Bricolage Grotesque"/>
                <a:sym typeface="Bricolage Grotesque"/>
              </a:rPr>
              <a:t>r</a:t>
            </a:r>
            <a:r>
              <a:rPr b="1" lang="en-US">
                <a:solidFill>
                  <a:schemeClr val="dk1"/>
                </a:solidFill>
                <a:latin typeface="Bricolage Grotesque"/>
                <a:ea typeface="Bricolage Grotesque"/>
                <a:cs typeface="Bricolage Grotesque"/>
                <a:sym typeface="Bricolage Grotesque"/>
              </a:rPr>
              <a:t>ole of AI in </a:t>
            </a:r>
            <a:r>
              <a:rPr b="1" lang="en-US">
                <a:latin typeface="Bricolage Grotesque"/>
                <a:ea typeface="Bricolage Grotesque"/>
                <a:cs typeface="Bricolage Grotesque"/>
                <a:sym typeface="Bricolage Grotesque"/>
              </a:rPr>
              <a:t>d</a:t>
            </a:r>
            <a:r>
              <a:rPr b="1" lang="en-US">
                <a:solidFill>
                  <a:schemeClr val="dk1"/>
                </a:solidFill>
                <a:latin typeface="Bricolage Grotesque"/>
                <a:ea typeface="Bricolage Grotesque"/>
                <a:cs typeface="Bricolage Grotesque"/>
                <a:sym typeface="Bricolage Grotesque"/>
              </a:rPr>
              <a:t>etecting </a:t>
            </a:r>
            <a:r>
              <a:rPr b="1" lang="en-US">
                <a:latin typeface="Bricolage Grotesque"/>
                <a:ea typeface="Bricolage Grotesque"/>
                <a:cs typeface="Bricolage Grotesque"/>
                <a:sym typeface="Bricolage Grotesque"/>
              </a:rPr>
              <a:t>d</a:t>
            </a:r>
            <a:r>
              <a:rPr b="1" lang="en-US">
                <a:solidFill>
                  <a:schemeClr val="dk1"/>
                </a:solidFill>
                <a:latin typeface="Bricolage Grotesque"/>
                <a:ea typeface="Bricolage Grotesque"/>
                <a:cs typeface="Bricolage Grotesque"/>
                <a:sym typeface="Bricolage Grotesque"/>
              </a:rPr>
              <a:t>isinformation</a:t>
            </a:r>
            <a:endParaRPr b="1"/>
          </a:p>
        </p:txBody>
      </p:sp>
      <p:sp>
        <p:nvSpPr>
          <p:cNvPr id="304" name="Google Shape;304;p32"/>
          <p:cNvSpPr txBox="1"/>
          <p:nvPr>
            <p:ph idx="1" type="subTitle"/>
          </p:nvPr>
        </p:nvSpPr>
        <p:spPr>
          <a:xfrm>
            <a:off x="6133816" y="3048837"/>
            <a:ext cx="11905200" cy="5871300"/>
          </a:xfrm>
          <a:prstGeom prst="rect">
            <a:avLst/>
          </a:prstGeom>
          <a:noFill/>
          <a:ln>
            <a:noFill/>
          </a:ln>
        </p:spPr>
        <p:txBody>
          <a:bodyPr anchorCtr="0" anchor="t" bIns="45700" lIns="91425" spcFirstLastPara="1" rIns="91425" wrap="square" tIns="45700">
            <a:noAutofit/>
          </a:bodyPr>
          <a:lstStyle/>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Smart </a:t>
            </a:r>
            <a:r>
              <a:rPr lang="en-US" sz="4000">
                <a:solidFill>
                  <a:schemeClr val="dk1"/>
                </a:solidFill>
              </a:rPr>
              <a:t>p</a:t>
            </a:r>
            <a:r>
              <a:rPr lang="en-US" sz="4000">
                <a:solidFill>
                  <a:schemeClr val="dk1"/>
                </a:solidFill>
                <a:latin typeface="Calibri"/>
                <a:ea typeface="Calibri"/>
                <a:cs typeface="Calibri"/>
                <a:sym typeface="Calibri"/>
              </a:rPr>
              <a:t>rograms </a:t>
            </a:r>
            <a:r>
              <a:rPr lang="en-US" sz="4000">
                <a:solidFill>
                  <a:schemeClr val="dk1"/>
                </a:solidFill>
              </a:rPr>
              <a:t>r</a:t>
            </a:r>
            <a:r>
              <a:rPr lang="en-US" sz="4000">
                <a:solidFill>
                  <a:schemeClr val="dk1"/>
                </a:solidFill>
                <a:latin typeface="Calibri"/>
                <a:ea typeface="Calibri"/>
                <a:cs typeface="Calibri"/>
                <a:sym typeface="Calibri"/>
              </a:rPr>
              <a:t>ead </a:t>
            </a:r>
            <a:r>
              <a:rPr lang="en-US" sz="4000">
                <a:solidFill>
                  <a:schemeClr val="dk1"/>
                </a:solidFill>
              </a:rPr>
              <a:t>c</a:t>
            </a:r>
            <a:r>
              <a:rPr lang="en-US" sz="4000">
                <a:solidFill>
                  <a:schemeClr val="dk1"/>
                </a:solidFill>
                <a:latin typeface="Calibri"/>
                <a:ea typeface="Calibri"/>
                <a:cs typeface="Calibri"/>
                <a:sym typeface="Calibri"/>
              </a:rPr>
              <a:t>ontent</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Learning from </a:t>
            </a:r>
            <a:r>
              <a:rPr lang="en-US" sz="4000">
                <a:solidFill>
                  <a:schemeClr val="dk1"/>
                </a:solidFill>
              </a:rPr>
              <a:t>e</a:t>
            </a:r>
            <a:r>
              <a:rPr lang="en-US" sz="4000">
                <a:solidFill>
                  <a:schemeClr val="dk1"/>
                </a:solidFill>
                <a:latin typeface="Calibri"/>
                <a:ea typeface="Calibri"/>
                <a:cs typeface="Calibri"/>
                <a:sym typeface="Calibri"/>
              </a:rPr>
              <a:t>xamples</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Instant </a:t>
            </a:r>
            <a:r>
              <a:rPr lang="en-US" sz="4000">
                <a:solidFill>
                  <a:schemeClr val="dk1"/>
                </a:solidFill>
              </a:rPr>
              <a:t>w</a:t>
            </a:r>
            <a:r>
              <a:rPr lang="en-US" sz="4000">
                <a:solidFill>
                  <a:schemeClr val="dk1"/>
                </a:solidFill>
                <a:latin typeface="Calibri"/>
                <a:ea typeface="Calibri"/>
                <a:cs typeface="Calibri"/>
                <a:sym typeface="Calibri"/>
              </a:rPr>
              <a:t>arnings</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Checking </a:t>
            </a:r>
            <a:r>
              <a:rPr lang="en-US" sz="4000">
                <a:solidFill>
                  <a:schemeClr val="dk1"/>
                </a:solidFill>
              </a:rPr>
              <a:t>w</a:t>
            </a:r>
            <a:r>
              <a:rPr lang="en-US" sz="4000">
                <a:solidFill>
                  <a:schemeClr val="dk1"/>
                </a:solidFill>
                <a:latin typeface="Calibri"/>
                <a:ea typeface="Calibri"/>
                <a:cs typeface="Calibri"/>
                <a:sym typeface="Calibri"/>
              </a:rPr>
              <a:t>here </a:t>
            </a:r>
            <a:r>
              <a:rPr lang="en-US" sz="4000">
                <a:solidFill>
                  <a:schemeClr val="dk1"/>
                </a:solidFill>
              </a:rPr>
              <a:t>c</a:t>
            </a:r>
            <a:r>
              <a:rPr lang="en-US" sz="4000">
                <a:solidFill>
                  <a:schemeClr val="dk1"/>
                </a:solidFill>
                <a:latin typeface="Calibri"/>
                <a:ea typeface="Calibri"/>
                <a:cs typeface="Calibri"/>
                <a:sym typeface="Calibri"/>
              </a:rPr>
              <a:t>ontent </a:t>
            </a:r>
            <a:r>
              <a:rPr lang="en-US" sz="4000">
                <a:solidFill>
                  <a:schemeClr val="dk1"/>
                </a:solidFill>
              </a:rPr>
              <a:t>c</a:t>
            </a:r>
            <a:r>
              <a:rPr lang="en-US" sz="4000">
                <a:solidFill>
                  <a:schemeClr val="dk1"/>
                </a:solidFill>
                <a:latin typeface="Calibri"/>
                <a:ea typeface="Calibri"/>
                <a:cs typeface="Calibri"/>
                <a:sym typeface="Calibri"/>
              </a:rPr>
              <a:t>ame </a:t>
            </a:r>
            <a:r>
              <a:rPr lang="en-US" sz="4000">
                <a:solidFill>
                  <a:schemeClr val="dk1"/>
                </a:solidFill>
              </a:rPr>
              <a:t>f</a:t>
            </a:r>
            <a:r>
              <a:rPr lang="en-US" sz="4000">
                <a:solidFill>
                  <a:schemeClr val="dk1"/>
                </a:solidFill>
                <a:latin typeface="Calibri"/>
                <a:ea typeface="Calibri"/>
                <a:cs typeface="Calibri"/>
                <a:sym typeface="Calibri"/>
              </a:rPr>
              <a:t>rom</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Looking at </a:t>
            </a:r>
            <a:r>
              <a:rPr lang="en-US" sz="4000">
                <a:solidFill>
                  <a:schemeClr val="dk1"/>
                </a:solidFill>
              </a:rPr>
              <a:t>d</a:t>
            </a:r>
            <a:r>
              <a:rPr lang="en-US" sz="4000">
                <a:solidFill>
                  <a:schemeClr val="dk1"/>
                </a:solidFill>
                <a:latin typeface="Calibri"/>
                <a:ea typeface="Calibri"/>
                <a:cs typeface="Calibri"/>
                <a:sym typeface="Calibri"/>
              </a:rPr>
              <a:t>etails</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Helping </a:t>
            </a:r>
            <a:r>
              <a:rPr lang="en-US" sz="4000">
                <a:solidFill>
                  <a:schemeClr val="dk1"/>
                </a:solidFill>
              </a:rPr>
              <a:t>p</a:t>
            </a:r>
            <a:r>
              <a:rPr lang="en-US" sz="4000">
                <a:solidFill>
                  <a:schemeClr val="dk1"/>
                </a:solidFill>
                <a:latin typeface="Calibri"/>
                <a:ea typeface="Calibri"/>
                <a:cs typeface="Calibri"/>
                <a:sym typeface="Calibri"/>
              </a:rPr>
              <a:t>latforms </a:t>
            </a:r>
            <a:r>
              <a:rPr lang="en-US" sz="4000">
                <a:solidFill>
                  <a:schemeClr val="dk1"/>
                </a:solidFill>
              </a:rPr>
              <a:t>r</a:t>
            </a:r>
            <a:r>
              <a:rPr lang="en-US" sz="4000">
                <a:solidFill>
                  <a:schemeClr val="dk1"/>
                </a:solidFill>
                <a:latin typeface="Calibri"/>
                <a:ea typeface="Calibri"/>
                <a:cs typeface="Calibri"/>
                <a:sym typeface="Calibri"/>
              </a:rPr>
              <a:t>espond</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Tools for </a:t>
            </a:r>
            <a:r>
              <a:rPr lang="en-US" sz="4000">
                <a:solidFill>
                  <a:schemeClr val="dk1"/>
                </a:solidFill>
              </a:rPr>
              <a:t>u</a:t>
            </a:r>
            <a:r>
              <a:rPr lang="en-US" sz="4000">
                <a:solidFill>
                  <a:schemeClr val="dk1"/>
                </a:solidFill>
                <a:latin typeface="Calibri"/>
                <a:ea typeface="Calibri"/>
                <a:cs typeface="Calibri"/>
                <a:sym typeface="Calibri"/>
              </a:rPr>
              <a:t>sers</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Spotting </a:t>
            </a:r>
            <a:r>
              <a:rPr lang="en-US" sz="4000">
                <a:solidFill>
                  <a:schemeClr val="dk1"/>
                </a:solidFill>
              </a:rPr>
              <a:t>b</a:t>
            </a:r>
            <a:r>
              <a:rPr lang="en-US" sz="4000">
                <a:solidFill>
                  <a:schemeClr val="dk1"/>
                </a:solidFill>
                <a:latin typeface="Calibri"/>
                <a:ea typeface="Calibri"/>
                <a:cs typeface="Calibri"/>
                <a:sym typeface="Calibri"/>
              </a:rPr>
              <a:t>ots</a:t>
            </a:r>
            <a:endParaRPr/>
          </a:p>
        </p:txBody>
      </p:sp>
      <p:sp>
        <p:nvSpPr>
          <p:cNvPr id="305" name="Google Shape;305;p32"/>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306" name="Google Shape;306;p32"/>
          <p:cNvGrpSpPr/>
          <p:nvPr/>
        </p:nvGrpSpPr>
        <p:grpSpPr>
          <a:xfrm>
            <a:off x="790770" y="-112458"/>
            <a:ext cx="1427175" cy="786776"/>
            <a:chOff x="0" y="-38100"/>
            <a:chExt cx="373234" cy="205757"/>
          </a:xfrm>
        </p:grpSpPr>
        <p:sp>
          <p:nvSpPr>
            <p:cNvPr id="307" name="Google Shape;307;p32"/>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08" name="Google Shape;308;p32"/>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309" name="Google Shape;309;p32"/>
          <p:cNvGrpSpPr/>
          <p:nvPr/>
        </p:nvGrpSpPr>
        <p:grpSpPr>
          <a:xfrm>
            <a:off x="0" y="-112458"/>
            <a:ext cx="315272" cy="786776"/>
            <a:chOff x="0" y="-38100"/>
            <a:chExt cx="82450" cy="205757"/>
          </a:xfrm>
        </p:grpSpPr>
        <p:sp>
          <p:nvSpPr>
            <p:cNvPr id="310" name="Google Shape;310;p32"/>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11" name="Google Shape;311;p32"/>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312" name="Google Shape;312;p32"/>
          <p:cNvGrpSpPr/>
          <p:nvPr/>
        </p:nvGrpSpPr>
        <p:grpSpPr>
          <a:xfrm>
            <a:off x="0" y="1116904"/>
            <a:ext cx="503883" cy="1931922"/>
            <a:chOff x="0" y="-38100"/>
            <a:chExt cx="131775" cy="505235"/>
          </a:xfrm>
        </p:grpSpPr>
        <p:sp>
          <p:nvSpPr>
            <p:cNvPr id="313" name="Google Shape;313;p32"/>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14" name="Google Shape;314;p32"/>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315" name="Google Shape;315;p32"/>
          <p:cNvPicPr preferRelativeResize="0"/>
          <p:nvPr/>
        </p:nvPicPr>
        <p:blipFill rotWithShape="1">
          <a:blip r:embed="rId4">
            <a:alphaModFix/>
          </a:blip>
          <a:srcRect b="0" l="0" r="0" t="0"/>
          <a:stretch/>
        </p:blipFill>
        <p:spPr>
          <a:xfrm>
            <a:off x="152400" y="3201225"/>
            <a:ext cx="5526226" cy="5526226"/>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9" name="Shape 319"/>
        <p:cNvGrpSpPr/>
        <p:nvPr/>
      </p:nvGrpSpPr>
      <p:grpSpPr>
        <a:xfrm>
          <a:off x="0" y="0"/>
          <a:ext cx="0" cy="0"/>
          <a:chOff x="0" y="0"/>
          <a:chExt cx="0" cy="0"/>
        </a:xfrm>
      </p:grpSpPr>
      <p:sp>
        <p:nvSpPr>
          <p:cNvPr id="320" name="Google Shape;320;p33"/>
          <p:cNvSpPr txBox="1"/>
          <p:nvPr>
            <p:ph type="ctrTitle"/>
          </p:nvPr>
        </p:nvSpPr>
        <p:spPr>
          <a:xfrm>
            <a:off x="2693443" y="505258"/>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Bricolage Grotesque"/>
                <a:ea typeface="Bricolage Grotesque"/>
                <a:cs typeface="Bricolage Grotesque"/>
                <a:sym typeface="Bricolage Grotesque"/>
              </a:rPr>
              <a:t>Specific AI </a:t>
            </a:r>
            <a:r>
              <a:rPr b="1" lang="en-US">
                <a:latin typeface="Bricolage Grotesque"/>
                <a:ea typeface="Bricolage Grotesque"/>
                <a:cs typeface="Bricolage Grotesque"/>
                <a:sym typeface="Bricolage Grotesque"/>
              </a:rPr>
              <a:t>d</a:t>
            </a:r>
            <a:r>
              <a:rPr b="1" lang="en-US">
                <a:solidFill>
                  <a:schemeClr val="dk1"/>
                </a:solidFill>
                <a:latin typeface="Bricolage Grotesque"/>
                <a:ea typeface="Bricolage Grotesque"/>
                <a:cs typeface="Bricolage Grotesque"/>
                <a:sym typeface="Bricolage Grotesque"/>
              </a:rPr>
              <a:t>etection </a:t>
            </a:r>
            <a:r>
              <a:rPr b="1" lang="en-US">
                <a:latin typeface="Bricolage Grotesque"/>
                <a:ea typeface="Bricolage Grotesque"/>
                <a:cs typeface="Bricolage Grotesque"/>
                <a:sym typeface="Bricolage Grotesque"/>
              </a:rPr>
              <a:t>t</a:t>
            </a:r>
            <a:r>
              <a:rPr b="1" lang="en-US">
                <a:solidFill>
                  <a:schemeClr val="dk1"/>
                </a:solidFill>
                <a:latin typeface="Bricolage Grotesque"/>
                <a:ea typeface="Bricolage Grotesque"/>
                <a:cs typeface="Bricolage Grotesque"/>
                <a:sym typeface="Bricolage Grotesque"/>
              </a:rPr>
              <a:t>ools</a:t>
            </a:r>
            <a:endParaRPr b="1"/>
          </a:p>
        </p:txBody>
      </p:sp>
      <p:sp>
        <p:nvSpPr>
          <p:cNvPr id="321" name="Google Shape;321;p33"/>
          <p:cNvSpPr txBox="1"/>
          <p:nvPr>
            <p:ph idx="1" type="subTitle"/>
          </p:nvPr>
        </p:nvSpPr>
        <p:spPr>
          <a:xfrm>
            <a:off x="6982875" y="4138212"/>
            <a:ext cx="11905200" cy="2796000"/>
          </a:xfrm>
          <a:prstGeom prst="rect">
            <a:avLst/>
          </a:prstGeom>
          <a:noFill/>
          <a:ln>
            <a:noFill/>
          </a:ln>
        </p:spPr>
        <p:txBody>
          <a:bodyPr anchorCtr="0" anchor="t" bIns="45700" lIns="91425" spcFirstLastPara="1" rIns="91425" wrap="square" tIns="45700">
            <a:noAutofit/>
          </a:bodyPr>
          <a:lstStyle/>
          <a:p>
            <a:pPr indent="-596900" lvl="0" marL="596900" rtl="0" algn="l">
              <a:lnSpc>
                <a:spcPct val="100000"/>
              </a:lnSpc>
              <a:spcBef>
                <a:spcPts val="640"/>
              </a:spcBef>
              <a:spcAft>
                <a:spcPts val="0"/>
              </a:spcAft>
              <a:buSzPts val="4000"/>
              <a:buFont typeface="Arial"/>
              <a:buChar char="•"/>
            </a:pPr>
            <a:r>
              <a:rPr b="1" lang="en-US" sz="4000" u="sng">
                <a:solidFill>
                  <a:schemeClr val="hlink"/>
                </a:solidFill>
                <a:hlinkClick r:id="rId3"/>
              </a:rPr>
              <a:t>Detecting-AI.com V2</a:t>
            </a:r>
            <a:endParaRPr b="1" sz="4000" u="sng"/>
          </a:p>
          <a:p>
            <a:pPr indent="-596900" lvl="0" marL="596900" rtl="0" algn="l">
              <a:lnSpc>
                <a:spcPct val="100000"/>
              </a:lnSpc>
              <a:spcBef>
                <a:spcPts val="640"/>
              </a:spcBef>
              <a:spcAft>
                <a:spcPts val="0"/>
              </a:spcAft>
              <a:buSzPts val="4000"/>
              <a:buFont typeface="Arial"/>
              <a:buChar char="•"/>
            </a:pPr>
            <a:r>
              <a:rPr b="1" lang="en-US" sz="4000" u="sng">
                <a:solidFill>
                  <a:schemeClr val="hlink"/>
                </a:solidFill>
                <a:hlinkClick r:id="rId4"/>
              </a:rPr>
              <a:t>Originality.AI</a:t>
            </a:r>
            <a:endParaRPr b="1" sz="4000" u="sng"/>
          </a:p>
          <a:p>
            <a:pPr indent="-596900" lvl="0" marL="596900" rtl="0" algn="l">
              <a:lnSpc>
                <a:spcPct val="100000"/>
              </a:lnSpc>
              <a:spcBef>
                <a:spcPts val="640"/>
              </a:spcBef>
              <a:spcAft>
                <a:spcPts val="0"/>
              </a:spcAft>
              <a:buSzPts val="4000"/>
              <a:buFont typeface="Arial"/>
              <a:buChar char="•"/>
            </a:pPr>
            <a:r>
              <a:rPr b="1" lang="en-US" sz="4000" u="sng">
                <a:solidFill>
                  <a:schemeClr val="hlink"/>
                </a:solidFill>
                <a:hlinkClick r:id="rId5"/>
              </a:rPr>
              <a:t>Hive AI – Deepfake Detection</a:t>
            </a:r>
            <a:endParaRPr b="1" sz="4000" u="sng"/>
          </a:p>
          <a:p>
            <a:pPr indent="-596900" lvl="0" marL="596900" rtl="0" algn="l">
              <a:lnSpc>
                <a:spcPct val="100000"/>
              </a:lnSpc>
              <a:spcBef>
                <a:spcPts val="640"/>
              </a:spcBef>
              <a:spcAft>
                <a:spcPts val="0"/>
              </a:spcAft>
              <a:buSzPts val="4000"/>
              <a:buFont typeface="Arial"/>
              <a:buChar char="•"/>
            </a:pPr>
            <a:r>
              <a:rPr b="1" lang="en-US" sz="4000" u="sng">
                <a:solidFill>
                  <a:schemeClr val="hlink"/>
                </a:solidFill>
                <a:hlinkClick r:id="rId6"/>
              </a:rPr>
              <a:t>Sensity AI</a:t>
            </a:r>
            <a:endParaRPr b="1" sz="4000" u="sng"/>
          </a:p>
        </p:txBody>
      </p:sp>
      <p:sp>
        <p:nvSpPr>
          <p:cNvPr id="322" name="Google Shape;322;p33"/>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7">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323" name="Google Shape;323;p33"/>
          <p:cNvGrpSpPr/>
          <p:nvPr/>
        </p:nvGrpSpPr>
        <p:grpSpPr>
          <a:xfrm>
            <a:off x="790770" y="-112458"/>
            <a:ext cx="1427175" cy="786776"/>
            <a:chOff x="0" y="-38100"/>
            <a:chExt cx="373234" cy="205757"/>
          </a:xfrm>
        </p:grpSpPr>
        <p:sp>
          <p:nvSpPr>
            <p:cNvPr id="324" name="Google Shape;324;p33"/>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25" name="Google Shape;325;p33"/>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326" name="Google Shape;326;p33"/>
          <p:cNvGrpSpPr/>
          <p:nvPr/>
        </p:nvGrpSpPr>
        <p:grpSpPr>
          <a:xfrm>
            <a:off x="0" y="-112458"/>
            <a:ext cx="315272" cy="786776"/>
            <a:chOff x="0" y="-38100"/>
            <a:chExt cx="82450" cy="205757"/>
          </a:xfrm>
        </p:grpSpPr>
        <p:sp>
          <p:nvSpPr>
            <p:cNvPr id="327" name="Google Shape;327;p33"/>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28" name="Google Shape;328;p33"/>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329" name="Google Shape;329;p33"/>
          <p:cNvGrpSpPr/>
          <p:nvPr/>
        </p:nvGrpSpPr>
        <p:grpSpPr>
          <a:xfrm>
            <a:off x="0" y="1116904"/>
            <a:ext cx="503883" cy="1931922"/>
            <a:chOff x="0" y="-38100"/>
            <a:chExt cx="131775" cy="505235"/>
          </a:xfrm>
        </p:grpSpPr>
        <p:sp>
          <p:nvSpPr>
            <p:cNvPr id="330" name="Google Shape;330;p33"/>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31" name="Google Shape;331;p33"/>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332" name="Google Shape;332;p33"/>
          <p:cNvPicPr preferRelativeResize="0"/>
          <p:nvPr/>
        </p:nvPicPr>
        <p:blipFill rotWithShape="1">
          <a:blip r:embed="rId8">
            <a:alphaModFix/>
          </a:blip>
          <a:srcRect b="0" l="0" r="0" t="0"/>
          <a:stretch/>
        </p:blipFill>
        <p:spPr>
          <a:xfrm>
            <a:off x="152400" y="3201222"/>
            <a:ext cx="4669988" cy="4669988"/>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6" name="Shape 336"/>
        <p:cNvGrpSpPr/>
        <p:nvPr/>
      </p:nvGrpSpPr>
      <p:grpSpPr>
        <a:xfrm>
          <a:off x="0" y="0"/>
          <a:ext cx="0" cy="0"/>
          <a:chOff x="0" y="0"/>
          <a:chExt cx="0" cy="0"/>
        </a:xfrm>
      </p:grpSpPr>
      <p:sp>
        <p:nvSpPr>
          <p:cNvPr id="337" name="Google Shape;337;p34"/>
          <p:cNvSpPr txBox="1"/>
          <p:nvPr>
            <p:ph type="ctrTitle"/>
          </p:nvPr>
        </p:nvSpPr>
        <p:spPr>
          <a:xfrm>
            <a:off x="2693443" y="505258"/>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Bricolage Grotesque"/>
                <a:ea typeface="Bricolage Grotesque"/>
                <a:cs typeface="Bricolage Grotesque"/>
                <a:sym typeface="Bricolage Grotesque"/>
              </a:rPr>
              <a:t>School leaders play a crucial, strategic role 1.</a:t>
            </a:r>
            <a:endParaRPr b="1"/>
          </a:p>
        </p:txBody>
      </p:sp>
      <p:sp>
        <p:nvSpPr>
          <p:cNvPr id="338" name="Google Shape;338;p34"/>
          <p:cNvSpPr txBox="1"/>
          <p:nvPr>
            <p:ph idx="1" type="subTitle"/>
          </p:nvPr>
        </p:nvSpPr>
        <p:spPr>
          <a:xfrm>
            <a:off x="5699325" y="2126551"/>
            <a:ext cx="11905200" cy="7962600"/>
          </a:xfrm>
          <a:prstGeom prst="rect">
            <a:avLst/>
          </a:prstGeom>
          <a:noFill/>
          <a:ln>
            <a:noFill/>
          </a:ln>
        </p:spPr>
        <p:txBody>
          <a:bodyPr anchorCtr="0" anchor="t" bIns="45700" lIns="91425" spcFirstLastPara="1" rIns="91425" wrap="square" tIns="45700">
            <a:noAutofit/>
          </a:bodyPr>
          <a:lstStyle/>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Provide </a:t>
            </a:r>
            <a:r>
              <a:rPr lang="en-US" sz="4000">
                <a:solidFill>
                  <a:schemeClr val="dk1"/>
                </a:solidFill>
              </a:rPr>
              <a:t>s</a:t>
            </a:r>
            <a:r>
              <a:rPr lang="en-US" sz="4000">
                <a:solidFill>
                  <a:schemeClr val="dk1"/>
                </a:solidFill>
                <a:latin typeface="Calibri"/>
                <a:ea typeface="Calibri"/>
                <a:cs typeface="Calibri"/>
                <a:sym typeface="Calibri"/>
              </a:rPr>
              <a:t>trategic </a:t>
            </a:r>
            <a:r>
              <a:rPr lang="en-US" sz="4000">
                <a:solidFill>
                  <a:schemeClr val="dk1"/>
                </a:solidFill>
              </a:rPr>
              <a:t>l</a:t>
            </a:r>
            <a:r>
              <a:rPr lang="en-US" sz="4000">
                <a:solidFill>
                  <a:schemeClr val="dk1"/>
                </a:solidFill>
                <a:latin typeface="Calibri"/>
                <a:ea typeface="Calibri"/>
                <a:cs typeface="Calibri"/>
                <a:sym typeface="Calibri"/>
              </a:rPr>
              <a:t>eadership and </a:t>
            </a:r>
            <a:r>
              <a:rPr lang="en-US" sz="4000">
                <a:solidFill>
                  <a:schemeClr val="dk1"/>
                </a:solidFill>
              </a:rPr>
              <a:t>d</a:t>
            </a:r>
            <a:r>
              <a:rPr lang="en-US" sz="4000">
                <a:solidFill>
                  <a:schemeClr val="dk1"/>
                </a:solidFill>
                <a:latin typeface="Calibri"/>
                <a:ea typeface="Calibri"/>
                <a:cs typeface="Calibri"/>
                <a:sym typeface="Calibri"/>
              </a:rPr>
              <a:t>evelop </a:t>
            </a:r>
            <a:r>
              <a:rPr lang="en-US" sz="4000">
                <a:solidFill>
                  <a:schemeClr val="dk1"/>
                </a:solidFill>
              </a:rPr>
              <a:t>p</a:t>
            </a:r>
            <a:r>
              <a:rPr lang="en-US" sz="4000">
                <a:solidFill>
                  <a:schemeClr val="dk1"/>
                </a:solidFill>
                <a:latin typeface="Calibri"/>
                <a:ea typeface="Calibri"/>
                <a:cs typeface="Calibri"/>
                <a:sym typeface="Calibri"/>
              </a:rPr>
              <a:t>olicy:</a:t>
            </a:r>
            <a:endParaRPr/>
          </a:p>
          <a:p>
            <a:pPr indent="-571500" lvl="1" marL="1054100" rtl="0" algn="l">
              <a:lnSpc>
                <a:spcPct val="100000"/>
              </a:lnSpc>
              <a:spcBef>
                <a:spcPts val="560"/>
              </a:spcBef>
              <a:spcAft>
                <a:spcPts val="0"/>
              </a:spcAft>
              <a:buSzPts val="2800"/>
              <a:buFont typeface="Courier New"/>
              <a:buChar char="o"/>
            </a:pPr>
            <a:r>
              <a:rPr lang="en-US" sz="2400">
                <a:solidFill>
                  <a:schemeClr val="dk1"/>
                </a:solidFill>
                <a:latin typeface="Calibri"/>
                <a:ea typeface="Calibri"/>
                <a:cs typeface="Calibri"/>
                <a:sym typeface="Calibri"/>
              </a:rPr>
              <a:t>Appoint Media </a:t>
            </a:r>
            <a:r>
              <a:rPr lang="en-US" sz="2400">
                <a:solidFill>
                  <a:schemeClr val="dk1"/>
                </a:solidFill>
              </a:rPr>
              <a:t>l</a:t>
            </a:r>
            <a:r>
              <a:rPr lang="en-US" sz="2400">
                <a:solidFill>
                  <a:schemeClr val="dk1"/>
                </a:solidFill>
                <a:latin typeface="Calibri"/>
                <a:ea typeface="Calibri"/>
                <a:cs typeface="Calibri"/>
                <a:sym typeface="Calibri"/>
              </a:rPr>
              <a:t>iteracy </a:t>
            </a:r>
            <a:r>
              <a:rPr lang="en-US" sz="2400">
                <a:solidFill>
                  <a:schemeClr val="dk1"/>
                </a:solidFill>
              </a:rPr>
              <a:t>l</a:t>
            </a:r>
            <a:r>
              <a:rPr lang="en-US" sz="2400">
                <a:solidFill>
                  <a:schemeClr val="dk1"/>
                </a:solidFill>
                <a:latin typeface="Calibri"/>
                <a:ea typeface="Calibri"/>
                <a:cs typeface="Calibri"/>
                <a:sym typeface="Calibri"/>
              </a:rPr>
              <a:t>eaders or </a:t>
            </a:r>
            <a:r>
              <a:rPr lang="en-US" sz="2400">
                <a:solidFill>
                  <a:schemeClr val="dk1"/>
                </a:solidFill>
              </a:rPr>
              <a:t>t</a:t>
            </a:r>
            <a:r>
              <a:rPr lang="en-US" sz="2400">
                <a:solidFill>
                  <a:schemeClr val="dk1"/>
                </a:solidFill>
                <a:latin typeface="Calibri"/>
                <a:ea typeface="Calibri"/>
                <a:cs typeface="Calibri"/>
                <a:sym typeface="Calibri"/>
              </a:rPr>
              <a:t>eams</a:t>
            </a:r>
            <a:endParaRPr/>
          </a:p>
          <a:p>
            <a:pPr indent="-571500" lvl="1" marL="1054100" rtl="0" algn="l">
              <a:lnSpc>
                <a:spcPct val="100000"/>
              </a:lnSpc>
              <a:spcBef>
                <a:spcPts val="560"/>
              </a:spcBef>
              <a:spcAft>
                <a:spcPts val="0"/>
              </a:spcAft>
              <a:buSzPts val="2800"/>
              <a:buFont typeface="Courier New"/>
              <a:buChar char="o"/>
            </a:pPr>
            <a:r>
              <a:rPr lang="en-US" sz="2400">
                <a:solidFill>
                  <a:schemeClr val="dk1"/>
                </a:solidFill>
                <a:latin typeface="Calibri"/>
                <a:ea typeface="Calibri"/>
                <a:cs typeface="Calibri"/>
                <a:sym typeface="Calibri"/>
              </a:rPr>
              <a:t>Develop </a:t>
            </a:r>
            <a:r>
              <a:rPr lang="en-US" sz="2400">
                <a:solidFill>
                  <a:schemeClr val="dk1"/>
                </a:solidFill>
              </a:rPr>
              <a:t>c</a:t>
            </a:r>
            <a:r>
              <a:rPr lang="en-US" sz="2400">
                <a:solidFill>
                  <a:schemeClr val="dk1"/>
                </a:solidFill>
                <a:latin typeface="Calibri"/>
                <a:ea typeface="Calibri"/>
                <a:cs typeface="Calibri"/>
                <a:sym typeface="Calibri"/>
              </a:rPr>
              <a:t>lear </a:t>
            </a:r>
            <a:r>
              <a:rPr lang="en-US" sz="2400">
                <a:solidFill>
                  <a:schemeClr val="dk1"/>
                </a:solidFill>
              </a:rPr>
              <a:t>c</a:t>
            </a:r>
            <a:r>
              <a:rPr lang="en-US" sz="2400">
                <a:solidFill>
                  <a:schemeClr val="dk1"/>
                </a:solidFill>
                <a:latin typeface="Calibri"/>
                <a:ea typeface="Calibri"/>
                <a:cs typeface="Calibri"/>
                <a:sym typeface="Calibri"/>
              </a:rPr>
              <a:t>ommunication </a:t>
            </a:r>
            <a:r>
              <a:rPr lang="en-US" sz="2400">
                <a:solidFill>
                  <a:schemeClr val="dk1"/>
                </a:solidFill>
              </a:rPr>
              <a:t>p</a:t>
            </a:r>
            <a:r>
              <a:rPr lang="en-US" sz="2400">
                <a:solidFill>
                  <a:schemeClr val="dk1"/>
                </a:solidFill>
                <a:latin typeface="Calibri"/>
                <a:ea typeface="Calibri"/>
                <a:cs typeface="Calibri"/>
                <a:sym typeface="Calibri"/>
              </a:rPr>
              <a:t>olicies</a:t>
            </a:r>
            <a:endParaRPr/>
          </a:p>
          <a:p>
            <a:pPr indent="-571500" lvl="1" marL="1054100" rtl="0" algn="l">
              <a:lnSpc>
                <a:spcPct val="100000"/>
              </a:lnSpc>
              <a:spcBef>
                <a:spcPts val="560"/>
              </a:spcBef>
              <a:spcAft>
                <a:spcPts val="0"/>
              </a:spcAft>
              <a:buSzPts val="2800"/>
              <a:buFont typeface="Courier New"/>
              <a:buChar char="o"/>
            </a:pPr>
            <a:r>
              <a:rPr lang="en-US" sz="2400">
                <a:solidFill>
                  <a:schemeClr val="dk1"/>
                </a:solidFill>
                <a:latin typeface="Calibri"/>
                <a:ea typeface="Calibri"/>
                <a:cs typeface="Calibri"/>
                <a:sym typeface="Calibri"/>
              </a:rPr>
              <a:t>Champion </a:t>
            </a:r>
            <a:r>
              <a:rPr lang="en-US" sz="2400">
                <a:solidFill>
                  <a:schemeClr val="dk1"/>
                </a:solidFill>
              </a:rPr>
              <a:t>e</a:t>
            </a:r>
            <a:r>
              <a:rPr lang="en-US" sz="2400">
                <a:solidFill>
                  <a:schemeClr val="dk1"/>
                </a:solidFill>
                <a:latin typeface="Calibri"/>
                <a:ea typeface="Calibri"/>
                <a:cs typeface="Calibri"/>
                <a:sym typeface="Calibri"/>
              </a:rPr>
              <a:t>thical AI </a:t>
            </a:r>
            <a:r>
              <a:rPr lang="en-US" sz="2400">
                <a:solidFill>
                  <a:schemeClr val="dk1"/>
                </a:solidFill>
              </a:rPr>
              <a:t>u</a:t>
            </a:r>
            <a:r>
              <a:rPr lang="en-US" sz="2400">
                <a:solidFill>
                  <a:schemeClr val="dk1"/>
                </a:solidFill>
                <a:latin typeface="Calibri"/>
                <a:ea typeface="Calibri"/>
                <a:cs typeface="Calibri"/>
                <a:sym typeface="Calibri"/>
              </a:rPr>
              <a:t>se</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Prioritise </a:t>
            </a:r>
            <a:r>
              <a:rPr lang="en-US" sz="4000">
                <a:solidFill>
                  <a:schemeClr val="dk1"/>
                </a:solidFill>
              </a:rPr>
              <a:t>p</a:t>
            </a:r>
            <a:r>
              <a:rPr lang="en-US" sz="4000">
                <a:solidFill>
                  <a:schemeClr val="dk1"/>
                </a:solidFill>
                <a:latin typeface="Calibri"/>
                <a:ea typeface="Calibri"/>
                <a:cs typeface="Calibri"/>
                <a:sym typeface="Calibri"/>
              </a:rPr>
              <a:t>rofessional </a:t>
            </a:r>
            <a:r>
              <a:rPr lang="en-US" sz="4000">
                <a:solidFill>
                  <a:schemeClr val="dk1"/>
                </a:solidFill>
              </a:rPr>
              <a:t>d</a:t>
            </a:r>
            <a:r>
              <a:rPr lang="en-US" sz="4000">
                <a:solidFill>
                  <a:schemeClr val="dk1"/>
                </a:solidFill>
                <a:latin typeface="Calibri"/>
                <a:ea typeface="Calibri"/>
                <a:cs typeface="Calibri"/>
                <a:sym typeface="Calibri"/>
              </a:rPr>
              <a:t>evelopment and </a:t>
            </a:r>
            <a:r>
              <a:rPr lang="en-US" sz="4000">
                <a:solidFill>
                  <a:schemeClr val="dk1"/>
                </a:solidFill>
              </a:rPr>
              <a:t>t</a:t>
            </a:r>
            <a:r>
              <a:rPr lang="en-US" sz="4000">
                <a:solidFill>
                  <a:schemeClr val="dk1"/>
                </a:solidFill>
                <a:latin typeface="Calibri"/>
                <a:ea typeface="Calibri"/>
                <a:cs typeface="Calibri"/>
                <a:sym typeface="Calibri"/>
              </a:rPr>
              <a:t>raining</a:t>
            </a:r>
            <a:endParaRPr/>
          </a:p>
          <a:p>
            <a:pPr indent="-571500" lvl="1" marL="1054100" rtl="0" algn="l">
              <a:lnSpc>
                <a:spcPct val="100000"/>
              </a:lnSpc>
              <a:spcBef>
                <a:spcPts val="560"/>
              </a:spcBef>
              <a:spcAft>
                <a:spcPts val="0"/>
              </a:spcAft>
              <a:buSzPts val="2800"/>
              <a:buFont typeface="Courier New"/>
              <a:buChar char="o"/>
            </a:pPr>
            <a:r>
              <a:rPr lang="en-US" sz="2400">
                <a:solidFill>
                  <a:schemeClr val="dk1"/>
                </a:solidFill>
                <a:latin typeface="Calibri"/>
                <a:ea typeface="Calibri"/>
                <a:cs typeface="Calibri"/>
                <a:sym typeface="Calibri"/>
              </a:rPr>
              <a:t>Ongoing </a:t>
            </a:r>
            <a:r>
              <a:rPr lang="en-US" sz="2400">
                <a:solidFill>
                  <a:schemeClr val="dk1"/>
                </a:solidFill>
              </a:rPr>
              <a:t>t</a:t>
            </a:r>
            <a:r>
              <a:rPr lang="en-US" sz="2400">
                <a:solidFill>
                  <a:schemeClr val="dk1"/>
                </a:solidFill>
                <a:latin typeface="Calibri"/>
                <a:ea typeface="Calibri"/>
                <a:cs typeface="Calibri"/>
                <a:sym typeface="Calibri"/>
              </a:rPr>
              <a:t>eacher </a:t>
            </a:r>
            <a:r>
              <a:rPr lang="en-US" sz="2400">
                <a:solidFill>
                  <a:schemeClr val="dk1"/>
                </a:solidFill>
              </a:rPr>
              <a:t>t</a:t>
            </a:r>
            <a:r>
              <a:rPr lang="en-US" sz="2400">
                <a:solidFill>
                  <a:schemeClr val="dk1"/>
                </a:solidFill>
                <a:latin typeface="Calibri"/>
                <a:ea typeface="Calibri"/>
                <a:cs typeface="Calibri"/>
                <a:sym typeface="Calibri"/>
              </a:rPr>
              <a:t>raining</a:t>
            </a:r>
            <a:endParaRPr/>
          </a:p>
          <a:p>
            <a:pPr indent="-571500" lvl="1" marL="1054100" rtl="0" algn="l">
              <a:lnSpc>
                <a:spcPct val="100000"/>
              </a:lnSpc>
              <a:spcBef>
                <a:spcPts val="560"/>
              </a:spcBef>
              <a:spcAft>
                <a:spcPts val="0"/>
              </a:spcAft>
              <a:buSzPts val="2800"/>
              <a:buFont typeface="Courier New"/>
              <a:buChar char="o"/>
            </a:pPr>
            <a:r>
              <a:rPr lang="en-US" sz="2400">
                <a:solidFill>
                  <a:schemeClr val="dk1"/>
                </a:solidFill>
                <a:latin typeface="Calibri"/>
                <a:ea typeface="Calibri"/>
                <a:cs typeface="Calibri"/>
                <a:sym typeface="Calibri"/>
              </a:rPr>
              <a:t>Empower </a:t>
            </a:r>
            <a:r>
              <a:rPr lang="en-US" sz="2400">
                <a:solidFill>
                  <a:schemeClr val="dk1"/>
                </a:solidFill>
              </a:rPr>
              <a:t>s</a:t>
            </a:r>
            <a:r>
              <a:rPr lang="en-US" sz="2400">
                <a:solidFill>
                  <a:schemeClr val="dk1"/>
                </a:solidFill>
                <a:latin typeface="Calibri"/>
                <a:ea typeface="Calibri"/>
                <a:cs typeface="Calibri"/>
                <a:sym typeface="Calibri"/>
              </a:rPr>
              <a:t>taff as Media </a:t>
            </a:r>
            <a:r>
              <a:rPr lang="en-US" sz="2400">
                <a:solidFill>
                  <a:schemeClr val="dk1"/>
                </a:solidFill>
              </a:rPr>
              <a:t>l</a:t>
            </a:r>
            <a:r>
              <a:rPr lang="en-US" sz="2400">
                <a:solidFill>
                  <a:schemeClr val="dk1"/>
                </a:solidFill>
                <a:latin typeface="Calibri"/>
                <a:ea typeface="Calibri"/>
                <a:cs typeface="Calibri"/>
                <a:sym typeface="Calibri"/>
              </a:rPr>
              <a:t>iteracy </a:t>
            </a:r>
            <a:r>
              <a:rPr lang="en-US" sz="2400">
                <a:solidFill>
                  <a:schemeClr val="dk1"/>
                </a:solidFill>
              </a:rPr>
              <a:t>c</a:t>
            </a:r>
            <a:r>
              <a:rPr lang="en-US" sz="2400">
                <a:solidFill>
                  <a:schemeClr val="dk1"/>
                </a:solidFill>
                <a:latin typeface="Calibri"/>
                <a:ea typeface="Calibri"/>
                <a:cs typeface="Calibri"/>
                <a:sym typeface="Calibri"/>
              </a:rPr>
              <a:t>hampions</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Integrate Media </a:t>
            </a:r>
            <a:r>
              <a:rPr lang="en-US" sz="4000">
                <a:solidFill>
                  <a:schemeClr val="dk1"/>
                </a:solidFill>
              </a:rPr>
              <a:t>l</a:t>
            </a:r>
            <a:r>
              <a:rPr lang="en-US" sz="4000">
                <a:solidFill>
                  <a:schemeClr val="dk1"/>
                </a:solidFill>
                <a:latin typeface="Calibri"/>
                <a:ea typeface="Calibri"/>
                <a:cs typeface="Calibri"/>
                <a:sym typeface="Calibri"/>
              </a:rPr>
              <a:t>iteracy into the </a:t>
            </a:r>
            <a:r>
              <a:rPr lang="en-US" sz="4000">
                <a:solidFill>
                  <a:schemeClr val="dk1"/>
                </a:solidFill>
              </a:rPr>
              <a:t>c</a:t>
            </a:r>
            <a:r>
              <a:rPr lang="en-US" sz="4000">
                <a:solidFill>
                  <a:schemeClr val="dk1"/>
                </a:solidFill>
                <a:latin typeface="Calibri"/>
                <a:ea typeface="Calibri"/>
                <a:cs typeface="Calibri"/>
                <a:sym typeface="Calibri"/>
              </a:rPr>
              <a:t>urriculum and </a:t>
            </a:r>
            <a:r>
              <a:rPr lang="en-US" sz="4000">
                <a:solidFill>
                  <a:schemeClr val="dk1"/>
                </a:solidFill>
              </a:rPr>
              <a:t>a</a:t>
            </a:r>
            <a:r>
              <a:rPr lang="en-US" sz="4000">
                <a:solidFill>
                  <a:schemeClr val="dk1"/>
                </a:solidFill>
                <a:latin typeface="Calibri"/>
                <a:ea typeface="Calibri"/>
                <a:cs typeface="Calibri"/>
                <a:sym typeface="Calibri"/>
              </a:rPr>
              <a:t>llocate </a:t>
            </a:r>
            <a:r>
              <a:rPr lang="en-US" sz="4000">
                <a:solidFill>
                  <a:schemeClr val="dk1"/>
                </a:solidFill>
              </a:rPr>
              <a:t>r</a:t>
            </a:r>
            <a:r>
              <a:rPr lang="en-US" sz="4000">
                <a:solidFill>
                  <a:schemeClr val="dk1"/>
                </a:solidFill>
                <a:latin typeface="Calibri"/>
                <a:ea typeface="Calibri"/>
                <a:cs typeface="Calibri"/>
                <a:sym typeface="Calibri"/>
              </a:rPr>
              <a:t>esources:</a:t>
            </a:r>
            <a:endParaRPr/>
          </a:p>
          <a:p>
            <a:pPr indent="-571500" lvl="1" marL="1054100" rtl="0" algn="l">
              <a:lnSpc>
                <a:spcPct val="100000"/>
              </a:lnSpc>
              <a:spcBef>
                <a:spcPts val="560"/>
              </a:spcBef>
              <a:spcAft>
                <a:spcPts val="0"/>
              </a:spcAft>
              <a:buSzPts val="2800"/>
              <a:buFont typeface="Courier New"/>
              <a:buChar char="o"/>
            </a:pPr>
            <a:r>
              <a:rPr lang="en-US" sz="2400">
                <a:solidFill>
                  <a:schemeClr val="dk1"/>
                </a:solidFill>
                <a:latin typeface="Calibri"/>
                <a:ea typeface="Calibri"/>
                <a:cs typeface="Calibri"/>
                <a:sym typeface="Calibri"/>
              </a:rPr>
              <a:t>Embed Media </a:t>
            </a:r>
            <a:r>
              <a:rPr lang="en-US" sz="2400">
                <a:solidFill>
                  <a:schemeClr val="dk1"/>
                </a:solidFill>
              </a:rPr>
              <a:t>l</a:t>
            </a:r>
            <a:r>
              <a:rPr lang="en-US" sz="2400">
                <a:solidFill>
                  <a:schemeClr val="dk1"/>
                </a:solidFill>
                <a:latin typeface="Calibri"/>
                <a:ea typeface="Calibri"/>
                <a:cs typeface="Calibri"/>
                <a:sym typeface="Calibri"/>
              </a:rPr>
              <a:t>iteracy and </a:t>
            </a:r>
            <a:r>
              <a:rPr lang="en-US" sz="2400">
                <a:solidFill>
                  <a:schemeClr val="dk1"/>
                </a:solidFill>
              </a:rPr>
              <a:t>c</a:t>
            </a:r>
            <a:r>
              <a:rPr lang="en-US" sz="2400">
                <a:solidFill>
                  <a:schemeClr val="dk1"/>
                </a:solidFill>
                <a:latin typeface="Calibri"/>
                <a:ea typeface="Calibri"/>
                <a:cs typeface="Calibri"/>
                <a:sym typeface="Calibri"/>
              </a:rPr>
              <a:t>ritical </a:t>
            </a:r>
            <a:r>
              <a:rPr lang="en-US" sz="2400">
                <a:solidFill>
                  <a:schemeClr val="dk1"/>
                </a:solidFill>
              </a:rPr>
              <a:t>t</a:t>
            </a:r>
            <a:r>
              <a:rPr lang="en-US" sz="2400">
                <a:solidFill>
                  <a:schemeClr val="dk1"/>
                </a:solidFill>
                <a:latin typeface="Calibri"/>
                <a:ea typeface="Calibri"/>
                <a:cs typeface="Calibri"/>
                <a:sym typeface="Calibri"/>
              </a:rPr>
              <a:t>hinking</a:t>
            </a:r>
            <a:endParaRPr/>
          </a:p>
          <a:p>
            <a:pPr indent="-571500" lvl="1" marL="1054100" rtl="0" algn="l">
              <a:lnSpc>
                <a:spcPct val="100000"/>
              </a:lnSpc>
              <a:spcBef>
                <a:spcPts val="560"/>
              </a:spcBef>
              <a:spcAft>
                <a:spcPts val="0"/>
              </a:spcAft>
              <a:buSzPts val="2800"/>
              <a:buFont typeface="Courier New"/>
              <a:buChar char="o"/>
            </a:pPr>
            <a:r>
              <a:rPr lang="en-US" sz="2400">
                <a:solidFill>
                  <a:schemeClr val="dk1"/>
                </a:solidFill>
                <a:latin typeface="Calibri"/>
                <a:ea typeface="Calibri"/>
                <a:cs typeface="Calibri"/>
                <a:sym typeface="Calibri"/>
              </a:rPr>
              <a:t>Provide </a:t>
            </a:r>
            <a:r>
              <a:rPr lang="en-US" sz="2400">
                <a:solidFill>
                  <a:schemeClr val="dk1"/>
                </a:solidFill>
              </a:rPr>
              <a:t>a</a:t>
            </a:r>
            <a:r>
              <a:rPr lang="en-US" sz="2400">
                <a:solidFill>
                  <a:schemeClr val="dk1"/>
                </a:solidFill>
                <a:latin typeface="Calibri"/>
                <a:ea typeface="Calibri"/>
                <a:cs typeface="Calibri"/>
                <a:sym typeface="Calibri"/>
              </a:rPr>
              <a:t>ge-</a:t>
            </a:r>
            <a:r>
              <a:rPr lang="en-US" sz="2400">
                <a:solidFill>
                  <a:schemeClr val="dk1"/>
                </a:solidFill>
              </a:rPr>
              <a:t>a</a:t>
            </a:r>
            <a:r>
              <a:rPr lang="en-US" sz="2400">
                <a:solidFill>
                  <a:schemeClr val="dk1"/>
                </a:solidFill>
                <a:latin typeface="Calibri"/>
                <a:ea typeface="Calibri"/>
                <a:cs typeface="Calibri"/>
                <a:sym typeface="Calibri"/>
              </a:rPr>
              <a:t>ppropriate </a:t>
            </a:r>
            <a:r>
              <a:rPr lang="en-US" sz="2400">
                <a:solidFill>
                  <a:schemeClr val="dk1"/>
                </a:solidFill>
              </a:rPr>
              <a:t>r</a:t>
            </a:r>
            <a:r>
              <a:rPr lang="en-US" sz="2400">
                <a:solidFill>
                  <a:schemeClr val="dk1"/>
                </a:solidFill>
                <a:latin typeface="Calibri"/>
                <a:ea typeface="Calibri"/>
                <a:cs typeface="Calibri"/>
                <a:sym typeface="Calibri"/>
              </a:rPr>
              <a:t>esources</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Engage with the </a:t>
            </a:r>
            <a:r>
              <a:rPr lang="en-US" sz="4000">
                <a:solidFill>
                  <a:schemeClr val="dk1"/>
                </a:solidFill>
              </a:rPr>
              <a:t>c</a:t>
            </a:r>
            <a:r>
              <a:rPr lang="en-US" sz="4000">
                <a:solidFill>
                  <a:schemeClr val="dk1"/>
                </a:solidFill>
                <a:latin typeface="Calibri"/>
                <a:ea typeface="Calibri"/>
                <a:cs typeface="Calibri"/>
                <a:sym typeface="Calibri"/>
              </a:rPr>
              <a:t>ommunity and </a:t>
            </a:r>
            <a:r>
              <a:rPr lang="en-US" sz="4000">
                <a:solidFill>
                  <a:schemeClr val="dk1"/>
                </a:solidFill>
              </a:rPr>
              <a:t>p</a:t>
            </a:r>
            <a:r>
              <a:rPr lang="en-US" sz="4000">
                <a:solidFill>
                  <a:schemeClr val="dk1"/>
                </a:solidFill>
                <a:latin typeface="Calibri"/>
                <a:ea typeface="Calibri"/>
                <a:cs typeface="Calibri"/>
                <a:sym typeface="Calibri"/>
              </a:rPr>
              <a:t>arents:</a:t>
            </a:r>
            <a:endParaRPr/>
          </a:p>
          <a:p>
            <a:pPr indent="-571500" lvl="1" marL="1054100" rtl="0" algn="l">
              <a:lnSpc>
                <a:spcPct val="100000"/>
              </a:lnSpc>
              <a:spcBef>
                <a:spcPts val="560"/>
              </a:spcBef>
              <a:spcAft>
                <a:spcPts val="0"/>
              </a:spcAft>
              <a:buSzPts val="2800"/>
              <a:buFont typeface="Courier New"/>
              <a:buChar char="o"/>
            </a:pPr>
            <a:r>
              <a:rPr lang="en-US" sz="2400">
                <a:solidFill>
                  <a:schemeClr val="dk1"/>
                </a:solidFill>
                <a:latin typeface="Calibri"/>
                <a:ea typeface="Calibri"/>
                <a:cs typeface="Calibri"/>
                <a:sym typeface="Calibri"/>
              </a:rPr>
              <a:t>Foster </a:t>
            </a:r>
            <a:r>
              <a:rPr lang="en-US" sz="2400">
                <a:solidFill>
                  <a:schemeClr val="dk1"/>
                </a:solidFill>
              </a:rPr>
              <a:t>s</a:t>
            </a:r>
            <a:r>
              <a:rPr lang="en-US" sz="2400">
                <a:solidFill>
                  <a:schemeClr val="dk1"/>
                </a:solidFill>
                <a:latin typeface="Calibri"/>
                <a:ea typeface="Calibri"/>
                <a:cs typeface="Calibri"/>
                <a:sym typeface="Calibri"/>
              </a:rPr>
              <a:t>chool-</a:t>
            </a:r>
            <a:r>
              <a:rPr lang="en-US" sz="2400">
                <a:solidFill>
                  <a:schemeClr val="dk1"/>
                </a:solidFill>
              </a:rPr>
              <a:t>h</a:t>
            </a:r>
            <a:r>
              <a:rPr lang="en-US" sz="2400">
                <a:solidFill>
                  <a:schemeClr val="dk1"/>
                </a:solidFill>
                <a:latin typeface="Calibri"/>
                <a:ea typeface="Calibri"/>
                <a:cs typeface="Calibri"/>
                <a:sym typeface="Calibri"/>
              </a:rPr>
              <a:t>ome </a:t>
            </a:r>
            <a:r>
              <a:rPr lang="en-US" sz="2400">
                <a:solidFill>
                  <a:schemeClr val="dk1"/>
                </a:solidFill>
              </a:rPr>
              <a:t>p</a:t>
            </a:r>
            <a:r>
              <a:rPr lang="en-US" sz="2400">
                <a:solidFill>
                  <a:schemeClr val="dk1"/>
                </a:solidFill>
                <a:latin typeface="Calibri"/>
                <a:ea typeface="Calibri"/>
                <a:cs typeface="Calibri"/>
                <a:sym typeface="Calibri"/>
              </a:rPr>
              <a:t>artnerships</a:t>
            </a:r>
            <a:endParaRPr/>
          </a:p>
          <a:p>
            <a:pPr indent="-571500" lvl="1" marL="1054100" rtl="0" algn="l">
              <a:lnSpc>
                <a:spcPct val="100000"/>
              </a:lnSpc>
              <a:spcBef>
                <a:spcPts val="560"/>
              </a:spcBef>
              <a:spcAft>
                <a:spcPts val="0"/>
              </a:spcAft>
              <a:buSzPts val="2800"/>
              <a:buFont typeface="Courier New"/>
              <a:buChar char="o"/>
            </a:pPr>
            <a:r>
              <a:rPr lang="en-US" sz="2400">
                <a:solidFill>
                  <a:schemeClr val="dk1"/>
                </a:solidFill>
                <a:latin typeface="Calibri"/>
                <a:ea typeface="Calibri"/>
                <a:cs typeface="Calibri"/>
                <a:sym typeface="Calibri"/>
              </a:rPr>
              <a:t>Mobilise the </a:t>
            </a:r>
            <a:r>
              <a:rPr lang="en-US" sz="2400">
                <a:solidFill>
                  <a:schemeClr val="dk1"/>
                </a:solidFill>
              </a:rPr>
              <a:t>c</a:t>
            </a:r>
            <a:r>
              <a:rPr lang="en-US" sz="2400">
                <a:solidFill>
                  <a:schemeClr val="dk1"/>
                </a:solidFill>
                <a:latin typeface="Calibri"/>
                <a:ea typeface="Calibri"/>
                <a:cs typeface="Calibri"/>
                <a:sym typeface="Calibri"/>
              </a:rPr>
              <a:t>ommunity</a:t>
            </a:r>
            <a:endParaRPr/>
          </a:p>
        </p:txBody>
      </p:sp>
      <p:sp>
        <p:nvSpPr>
          <p:cNvPr id="339" name="Google Shape;339;p34"/>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340" name="Google Shape;340;p34"/>
          <p:cNvGrpSpPr/>
          <p:nvPr/>
        </p:nvGrpSpPr>
        <p:grpSpPr>
          <a:xfrm>
            <a:off x="790770" y="-112458"/>
            <a:ext cx="1427175" cy="786776"/>
            <a:chOff x="0" y="-38100"/>
            <a:chExt cx="373234" cy="205757"/>
          </a:xfrm>
        </p:grpSpPr>
        <p:sp>
          <p:nvSpPr>
            <p:cNvPr id="341" name="Google Shape;341;p34"/>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42" name="Google Shape;342;p34"/>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343" name="Google Shape;343;p34"/>
          <p:cNvGrpSpPr/>
          <p:nvPr/>
        </p:nvGrpSpPr>
        <p:grpSpPr>
          <a:xfrm>
            <a:off x="0" y="-112458"/>
            <a:ext cx="315272" cy="786776"/>
            <a:chOff x="0" y="-38100"/>
            <a:chExt cx="82450" cy="205757"/>
          </a:xfrm>
        </p:grpSpPr>
        <p:sp>
          <p:nvSpPr>
            <p:cNvPr id="344" name="Google Shape;344;p34"/>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45" name="Google Shape;345;p34"/>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346" name="Google Shape;346;p34"/>
          <p:cNvGrpSpPr/>
          <p:nvPr/>
        </p:nvGrpSpPr>
        <p:grpSpPr>
          <a:xfrm>
            <a:off x="0" y="1116904"/>
            <a:ext cx="503883" cy="1931922"/>
            <a:chOff x="0" y="-38100"/>
            <a:chExt cx="131775" cy="505235"/>
          </a:xfrm>
        </p:grpSpPr>
        <p:sp>
          <p:nvSpPr>
            <p:cNvPr id="347" name="Google Shape;347;p34"/>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48" name="Google Shape;348;p34"/>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349" name="Google Shape;349;p34"/>
          <p:cNvPicPr preferRelativeResize="0"/>
          <p:nvPr/>
        </p:nvPicPr>
        <p:blipFill rotWithShape="1">
          <a:blip r:embed="rId4">
            <a:alphaModFix/>
          </a:blip>
          <a:srcRect b="0" l="0" r="0" t="0"/>
          <a:stretch/>
        </p:blipFill>
        <p:spPr>
          <a:xfrm>
            <a:off x="152400" y="3201225"/>
            <a:ext cx="5546926" cy="3697951"/>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3" name="Shape 353"/>
        <p:cNvGrpSpPr/>
        <p:nvPr/>
      </p:nvGrpSpPr>
      <p:grpSpPr>
        <a:xfrm>
          <a:off x="0" y="0"/>
          <a:ext cx="0" cy="0"/>
          <a:chOff x="0" y="0"/>
          <a:chExt cx="0" cy="0"/>
        </a:xfrm>
      </p:grpSpPr>
      <p:sp>
        <p:nvSpPr>
          <p:cNvPr id="354" name="Google Shape;354;p35"/>
          <p:cNvSpPr txBox="1"/>
          <p:nvPr>
            <p:ph type="ctrTitle"/>
          </p:nvPr>
        </p:nvSpPr>
        <p:spPr>
          <a:xfrm>
            <a:off x="2693443" y="505258"/>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Bricolage Grotesque"/>
                <a:ea typeface="Bricolage Grotesque"/>
                <a:cs typeface="Bricolage Grotesque"/>
                <a:sym typeface="Bricolage Grotesque"/>
              </a:rPr>
              <a:t>School leaders play a crucial, strategic role 2.</a:t>
            </a:r>
            <a:endParaRPr b="1"/>
          </a:p>
        </p:txBody>
      </p:sp>
      <p:sp>
        <p:nvSpPr>
          <p:cNvPr id="355" name="Google Shape;355;p35"/>
          <p:cNvSpPr txBox="1"/>
          <p:nvPr>
            <p:ph idx="1" type="subTitle"/>
          </p:nvPr>
        </p:nvSpPr>
        <p:spPr>
          <a:xfrm>
            <a:off x="6177900" y="3048824"/>
            <a:ext cx="11905200" cy="6381900"/>
          </a:xfrm>
          <a:prstGeom prst="rect">
            <a:avLst/>
          </a:prstGeom>
          <a:noFill/>
          <a:ln>
            <a:noFill/>
          </a:ln>
        </p:spPr>
        <p:txBody>
          <a:bodyPr anchorCtr="0" anchor="t" bIns="45700" lIns="91425" spcFirstLastPara="1" rIns="91425" wrap="square" tIns="45700">
            <a:noAutofit/>
          </a:bodyPr>
          <a:lstStyle/>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Establish </a:t>
            </a:r>
            <a:r>
              <a:rPr lang="en-US" sz="4000">
                <a:solidFill>
                  <a:schemeClr val="dk1"/>
                </a:solidFill>
              </a:rPr>
              <a:t>p</a:t>
            </a:r>
            <a:r>
              <a:rPr lang="en-US" sz="4000">
                <a:solidFill>
                  <a:schemeClr val="dk1"/>
                </a:solidFill>
                <a:latin typeface="Calibri"/>
                <a:ea typeface="Calibri"/>
                <a:cs typeface="Calibri"/>
                <a:sym typeface="Calibri"/>
              </a:rPr>
              <a:t>roactive </a:t>
            </a:r>
            <a:r>
              <a:rPr lang="en-US" sz="4000">
                <a:solidFill>
                  <a:schemeClr val="dk1"/>
                </a:solidFill>
              </a:rPr>
              <a:t>m</a:t>
            </a:r>
            <a:r>
              <a:rPr lang="en-US" sz="4000">
                <a:solidFill>
                  <a:schemeClr val="dk1"/>
                </a:solidFill>
                <a:latin typeface="Calibri"/>
                <a:ea typeface="Calibri"/>
                <a:cs typeface="Calibri"/>
                <a:sym typeface="Calibri"/>
              </a:rPr>
              <a:t>onitoring and </a:t>
            </a:r>
            <a:r>
              <a:rPr lang="en-US" sz="4000">
                <a:solidFill>
                  <a:schemeClr val="dk1"/>
                </a:solidFill>
              </a:rPr>
              <a:t>c</a:t>
            </a:r>
            <a:r>
              <a:rPr lang="en-US" sz="4000">
                <a:solidFill>
                  <a:schemeClr val="dk1"/>
                </a:solidFill>
                <a:latin typeface="Calibri"/>
                <a:ea typeface="Calibri"/>
                <a:cs typeface="Calibri"/>
                <a:sym typeface="Calibri"/>
              </a:rPr>
              <a:t>risis </a:t>
            </a:r>
            <a:r>
              <a:rPr lang="en-US" sz="4000">
                <a:solidFill>
                  <a:schemeClr val="dk1"/>
                </a:solidFill>
              </a:rPr>
              <a:t>r</a:t>
            </a:r>
            <a:r>
              <a:rPr lang="en-US" sz="4000">
                <a:solidFill>
                  <a:schemeClr val="dk1"/>
                </a:solidFill>
                <a:latin typeface="Calibri"/>
                <a:ea typeface="Calibri"/>
                <a:cs typeface="Calibri"/>
                <a:sym typeface="Calibri"/>
              </a:rPr>
              <a:t>esponse </a:t>
            </a:r>
            <a:r>
              <a:rPr lang="en-US" sz="4000">
                <a:solidFill>
                  <a:schemeClr val="dk1"/>
                </a:solidFill>
              </a:rPr>
              <a:t>p</a:t>
            </a:r>
            <a:r>
              <a:rPr lang="en-US" sz="4000">
                <a:solidFill>
                  <a:schemeClr val="dk1"/>
                </a:solidFill>
                <a:latin typeface="Calibri"/>
                <a:ea typeface="Calibri"/>
                <a:cs typeface="Calibri"/>
                <a:sym typeface="Calibri"/>
              </a:rPr>
              <a:t>rotocols:</a:t>
            </a:r>
            <a:endParaRPr/>
          </a:p>
          <a:p>
            <a:pPr indent="-571500" lvl="1" marL="1054100" rtl="0" algn="l">
              <a:lnSpc>
                <a:spcPct val="100000"/>
              </a:lnSpc>
              <a:spcBef>
                <a:spcPts val="560"/>
              </a:spcBef>
              <a:spcAft>
                <a:spcPts val="0"/>
              </a:spcAft>
              <a:buSzPts val="2800"/>
              <a:buFont typeface="Courier New"/>
              <a:buChar char="o"/>
            </a:pPr>
            <a:r>
              <a:rPr lang="en-US" sz="2400">
                <a:solidFill>
                  <a:schemeClr val="dk1"/>
                </a:solidFill>
                <a:latin typeface="Calibri"/>
                <a:ea typeface="Calibri"/>
                <a:cs typeface="Calibri"/>
                <a:sym typeface="Calibri"/>
              </a:rPr>
              <a:t>Monitor </a:t>
            </a:r>
            <a:r>
              <a:rPr lang="en-US" sz="2400">
                <a:solidFill>
                  <a:schemeClr val="dk1"/>
                </a:solidFill>
              </a:rPr>
              <a:t>s</a:t>
            </a:r>
            <a:r>
              <a:rPr lang="en-US" sz="2400">
                <a:solidFill>
                  <a:schemeClr val="dk1"/>
                </a:solidFill>
                <a:latin typeface="Calibri"/>
                <a:ea typeface="Calibri"/>
                <a:cs typeface="Calibri"/>
                <a:sym typeface="Calibri"/>
              </a:rPr>
              <a:t>ocial </a:t>
            </a:r>
            <a:r>
              <a:rPr lang="en-US" sz="2400">
                <a:solidFill>
                  <a:schemeClr val="dk1"/>
                </a:solidFill>
              </a:rPr>
              <a:t>m</a:t>
            </a:r>
            <a:r>
              <a:rPr lang="en-US" sz="2400">
                <a:solidFill>
                  <a:schemeClr val="dk1"/>
                </a:solidFill>
                <a:latin typeface="Calibri"/>
                <a:ea typeface="Calibri"/>
                <a:cs typeface="Calibri"/>
                <a:sym typeface="Calibri"/>
              </a:rPr>
              <a:t>edia and </a:t>
            </a:r>
            <a:r>
              <a:rPr lang="en-US" sz="2400">
                <a:solidFill>
                  <a:schemeClr val="dk1"/>
                </a:solidFill>
              </a:rPr>
              <a:t>p</a:t>
            </a:r>
            <a:r>
              <a:rPr lang="en-US" sz="2400">
                <a:solidFill>
                  <a:schemeClr val="dk1"/>
                </a:solidFill>
                <a:latin typeface="Calibri"/>
                <a:ea typeface="Calibri"/>
                <a:cs typeface="Calibri"/>
                <a:sym typeface="Calibri"/>
              </a:rPr>
              <a:t>ublic </a:t>
            </a:r>
            <a:r>
              <a:rPr lang="en-US" sz="2400">
                <a:solidFill>
                  <a:schemeClr val="dk1"/>
                </a:solidFill>
              </a:rPr>
              <a:t>d</a:t>
            </a:r>
            <a:r>
              <a:rPr lang="en-US" sz="2400">
                <a:solidFill>
                  <a:schemeClr val="dk1"/>
                </a:solidFill>
                <a:latin typeface="Calibri"/>
                <a:ea typeface="Calibri"/>
                <a:cs typeface="Calibri"/>
                <a:sym typeface="Calibri"/>
              </a:rPr>
              <a:t>iscourse</a:t>
            </a:r>
            <a:endParaRPr/>
          </a:p>
          <a:p>
            <a:pPr indent="-571500" lvl="1" marL="1054100" rtl="0" algn="l">
              <a:lnSpc>
                <a:spcPct val="100000"/>
              </a:lnSpc>
              <a:spcBef>
                <a:spcPts val="560"/>
              </a:spcBef>
              <a:spcAft>
                <a:spcPts val="0"/>
              </a:spcAft>
              <a:buSzPts val="2800"/>
              <a:buFont typeface="Courier New"/>
              <a:buChar char="o"/>
            </a:pPr>
            <a:r>
              <a:rPr lang="en-US" sz="2400">
                <a:solidFill>
                  <a:schemeClr val="dk1"/>
                </a:solidFill>
                <a:latin typeface="Calibri"/>
                <a:ea typeface="Calibri"/>
                <a:cs typeface="Calibri"/>
                <a:sym typeface="Calibri"/>
              </a:rPr>
              <a:t>Develop </a:t>
            </a:r>
            <a:r>
              <a:rPr lang="en-US" sz="2400">
                <a:solidFill>
                  <a:schemeClr val="dk1"/>
                </a:solidFill>
              </a:rPr>
              <a:t>c</a:t>
            </a:r>
            <a:r>
              <a:rPr lang="en-US" sz="2400">
                <a:solidFill>
                  <a:schemeClr val="dk1"/>
                </a:solidFill>
                <a:latin typeface="Calibri"/>
                <a:ea typeface="Calibri"/>
                <a:cs typeface="Calibri"/>
                <a:sym typeface="Calibri"/>
              </a:rPr>
              <a:t>risis </a:t>
            </a:r>
            <a:r>
              <a:rPr lang="en-US" sz="2400">
                <a:solidFill>
                  <a:schemeClr val="dk1"/>
                </a:solidFill>
              </a:rPr>
              <a:t>c</a:t>
            </a:r>
            <a:r>
              <a:rPr lang="en-US" sz="2400">
                <a:solidFill>
                  <a:schemeClr val="dk1"/>
                </a:solidFill>
                <a:latin typeface="Calibri"/>
                <a:ea typeface="Calibri"/>
                <a:cs typeface="Calibri"/>
                <a:sym typeface="Calibri"/>
              </a:rPr>
              <a:t>ommunication </a:t>
            </a:r>
            <a:r>
              <a:rPr lang="en-US" sz="2400">
                <a:solidFill>
                  <a:schemeClr val="dk1"/>
                </a:solidFill>
              </a:rPr>
              <a:t>p</a:t>
            </a:r>
            <a:r>
              <a:rPr lang="en-US" sz="2400">
                <a:solidFill>
                  <a:schemeClr val="dk1"/>
                </a:solidFill>
                <a:latin typeface="Calibri"/>
                <a:ea typeface="Calibri"/>
                <a:cs typeface="Calibri"/>
                <a:sym typeface="Calibri"/>
              </a:rPr>
              <a:t>lans</a:t>
            </a:r>
            <a:endParaRPr/>
          </a:p>
          <a:p>
            <a:pPr indent="-571500" lvl="1" marL="1054100" rtl="0" algn="l">
              <a:lnSpc>
                <a:spcPct val="100000"/>
              </a:lnSpc>
              <a:spcBef>
                <a:spcPts val="560"/>
              </a:spcBef>
              <a:spcAft>
                <a:spcPts val="0"/>
              </a:spcAft>
              <a:buSzPts val="2800"/>
              <a:buFont typeface="Courier New"/>
              <a:buChar char="o"/>
            </a:pPr>
            <a:r>
              <a:rPr lang="en-US" sz="2400">
                <a:solidFill>
                  <a:schemeClr val="dk1"/>
                </a:solidFill>
                <a:latin typeface="Calibri"/>
                <a:ea typeface="Calibri"/>
                <a:cs typeface="Calibri"/>
                <a:sym typeface="Calibri"/>
              </a:rPr>
              <a:t>Protect </a:t>
            </a:r>
            <a:r>
              <a:rPr lang="en-US" sz="2400">
                <a:solidFill>
                  <a:schemeClr val="dk1"/>
                </a:solidFill>
              </a:rPr>
              <a:t>p</a:t>
            </a:r>
            <a:r>
              <a:rPr lang="en-US" sz="2400">
                <a:solidFill>
                  <a:schemeClr val="dk1"/>
                </a:solidFill>
                <a:latin typeface="Calibri"/>
                <a:ea typeface="Calibri"/>
                <a:cs typeface="Calibri"/>
                <a:sym typeface="Calibri"/>
              </a:rPr>
              <a:t>arliamentary/</a:t>
            </a:r>
            <a:r>
              <a:rPr lang="en-US" sz="2400">
                <a:solidFill>
                  <a:schemeClr val="dk1"/>
                </a:solidFill>
              </a:rPr>
              <a:t>c</a:t>
            </a:r>
            <a:r>
              <a:rPr lang="en-US" sz="2400">
                <a:solidFill>
                  <a:schemeClr val="dk1"/>
                </a:solidFill>
                <a:latin typeface="Calibri"/>
                <a:ea typeface="Calibri"/>
                <a:cs typeface="Calibri"/>
                <a:sym typeface="Calibri"/>
              </a:rPr>
              <a:t>ommunication </a:t>
            </a:r>
            <a:r>
              <a:rPr lang="en-US" sz="2400">
                <a:solidFill>
                  <a:schemeClr val="dk1"/>
                </a:solidFill>
              </a:rPr>
              <a:t>c</a:t>
            </a:r>
            <a:r>
              <a:rPr lang="en-US" sz="2400">
                <a:solidFill>
                  <a:schemeClr val="dk1"/>
                </a:solidFill>
                <a:latin typeface="Calibri"/>
                <a:ea typeface="Calibri"/>
                <a:cs typeface="Calibri"/>
                <a:sym typeface="Calibri"/>
              </a:rPr>
              <a:t>hannels</a:t>
            </a:r>
            <a:endParaRPr/>
          </a:p>
          <a:p>
            <a:pPr indent="-571500" lvl="0" marL="596900" rtl="0" algn="l">
              <a:lnSpc>
                <a:spcPct val="100000"/>
              </a:lnSpc>
              <a:spcBef>
                <a:spcPts val="640"/>
              </a:spcBef>
              <a:spcAft>
                <a:spcPts val="0"/>
              </a:spcAft>
              <a:buSzPts val="3200"/>
              <a:buFont typeface="Arial"/>
              <a:buChar char="•"/>
            </a:pPr>
            <a:r>
              <a:rPr lang="en-US" sz="4400">
                <a:solidFill>
                  <a:schemeClr val="dk1"/>
                </a:solidFill>
                <a:latin typeface="Calibri"/>
                <a:ea typeface="Calibri"/>
                <a:cs typeface="Calibri"/>
                <a:sym typeface="Calibri"/>
              </a:rPr>
              <a:t>Collaborate with </a:t>
            </a:r>
            <a:r>
              <a:rPr lang="en-US" sz="4400">
                <a:solidFill>
                  <a:schemeClr val="dk1"/>
                </a:solidFill>
              </a:rPr>
              <a:t>e</a:t>
            </a:r>
            <a:r>
              <a:rPr lang="en-US" sz="4400">
                <a:solidFill>
                  <a:schemeClr val="dk1"/>
                </a:solidFill>
                <a:latin typeface="Calibri"/>
                <a:ea typeface="Calibri"/>
                <a:cs typeface="Calibri"/>
                <a:sym typeface="Calibri"/>
              </a:rPr>
              <a:t>xternal </a:t>
            </a:r>
            <a:r>
              <a:rPr lang="en-US" sz="4400">
                <a:solidFill>
                  <a:schemeClr val="dk1"/>
                </a:solidFill>
              </a:rPr>
              <a:t>p</a:t>
            </a:r>
            <a:r>
              <a:rPr lang="en-US" sz="4400">
                <a:solidFill>
                  <a:schemeClr val="dk1"/>
                </a:solidFill>
                <a:latin typeface="Calibri"/>
                <a:ea typeface="Calibri"/>
                <a:cs typeface="Calibri"/>
                <a:sym typeface="Calibri"/>
              </a:rPr>
              <a:t>artners:</a:t>
            </a:r>
            <a:endParaRPr sz="2400">
              <a:solidFill>
                <a:schemeClr val="dk1"/>
              </a:solidFill>
              <a:latin typeface="Calibri"/>
              <a:ea typeface="Calibri"/>
              <a:cs typeface="Calibri"/>
              <a:sym typeface="Calibri"/>
            </a:endParaRPr>
          </a:p>
          <a:p>
            <a:pPr indent="-571500" lvl="1" marL="1054100" rtl="0" algn="l">
              <a:lnSpc>
                <a:spcPct val="100000"/>
              </a:lnSpc>
              <a:spcBef>
                <a:spcPts val="560"/>
              </a:spcBef>
              <a:spcAft>
                <a:spcPts val="0"/>
              </a:spcAft>
              <a:buSzPts val="2800"/>
              <a:buFont typeface="Courier New"/>
              <a:buChar char="o"/>
            </a:pPr>
            <a:r>
              <a:rPr lang="en-US" sz="2400">
                <a:solidFill>
                  <a:schemeClr val="dk1"/>
                </a:solidFill>
                <a:latin typeface="Calibri"/>
                <a:ea typeface="Calibri"/>
                <a:cs typeface="Calibri"/>
                <a:sym typeface="Calibri"/>
              </a:rPr>
              <a:t>Partner with </a:t>
            </a:r>
            <a:r>
              <a:rPr lang="en-US" sz="2400">
                <a:solidFill>
                  <a:schemeClr val="dk1"/>
                </a:solidFill>
              </a:rPr>
              <a:t>e</a:t>
            </a:r>
            <a:r>
              <a:rPr lang="en-US" sz="2400">
                <a:solidFill>
                  <a:schemeClr val="dk1"/>
                </a:solidFill>
                <a:latin typeface="Calibri"/>
                <a:ea typeface="Calibri"/>
                <a:cs typeface="Calibri"/>
                <a:sym typeface="Calibri"/>
              </a:rPr>
              <a:t>xperts and </a:t>
            </a:r>
            <a:r>
              <a:rPr lang="en-US" sz="2400">
                <a:solidFill>
                  <a:schemeClr val="dk1"/>
                </a:solidFill>
              </a:rPr>
              <a:t>i</a:t>
            </a:r>
            <a:r>
              <a:rPr lang="en-US" sz="2400">
                <a:solidFill>
                  <a:schemeClr val="dk1"/>
                </a:solidFill>
                <a:latin typeface="Calibri"/>
                <a:ea typeface="Calibri"/>
                <a:cs typeface="Calibri"/>
                <a:sym typeface="Calibri"/>
              </a:rPr>
              <a:t>nstitutions</a:t>
            </a:r>
            <a:endParaRPr/>
          </a:p>
          <a:p>
            <a:pPr indent="-571500" lvl="1" marL="1054100" rtl="0" algn="l">
              <a:lnSpc>
                <a:spcPct val="100000"/>
              </a:lnSpc>
              <a:spcBef>
                <a:spcPts val="560"/>
              </a:spcBef>
              <a:spcAft>
                <a:spcPts val="0"/>
              </a:spcAft>
              <a:buSzPts val="2800"/>
              <a:buFont typeface="Courier New"/>
              <a:buChar char="o"/>
            </a:pPr>
            <a:r>
              <a:rPr lang="en-US" sz="2400">
                <a:solidFill>
                  <a:schemeClr val="dk1"/>
                </a:solidFill>
                <a:latin typeface="Calibri"/>
                <a:ea typeface="Calibri"/>
                <a:cs typeface="Calibri"/>
                <a:sym typeface="Calibri"/>
              </a:rPr>
              <a:t>Engage with </a:t>
            </a:r>
            <a:r>
              <a:rPr lang="en-US" sz="2400">
                <a:solidFill>
                  <a:schemeClr val="dk1"/>
                </a:solidFill>
              </a:rPr>
              <a:t>l</a:t>
            </a:r>
            <a:r>
              <a:rPr lang="en-US" sz="2400">
                <a:solidFill>
                  <a:schemeClr val="dk1"/>
                </a:solidFill>
                <a:latin typeface="Calibri"/>
                <a:ea typeface="Calibri"/>
                <a:cs typeface="Calibri"/>
                <a:sym typeface="Calibri"/>
              </a:rPr>
              <a:t>ocal </a:t>
            </a:r>
            <a:r>
              <a:rPr lang="en-US" sz="2400">
                <a:solidFill>
                  <a:schemeClr val="dk1"/>
                </a:solidFill>
              </a:rPr>
              <a:t>m</a:t>
            </a:r>
            <a:r>
              <a:rPr lang="en-US" sz="2400">
                <a:solidFill>
                  <a:schemeClr val="dk1"/>
                </a:solidFill>
                <a:latin typeface="Calibri"/>
                <a:ea typeface="Calibri"/>
                <a:cs typeface="Calibri"/>
                <a:sym typeface="Calibri"/>
              </a:rPr>
              <a:t>edia</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Uphold </a:t>
            </a:r>
            <a:r>
              <a:rPr lang="en-US" sz="4000">
                <a:solidFill>
                  <a:schemeClr val="dk1"/>
                </a:solidFill>
              </a:rPr>
              <a:t>t</a:t>
            </a:r>
            <a:r>
              <a:rPr lang="en-US" sz="4000">
                <a:solidFill>
                  <a:schemeClr val="dk1"/>
                </a:solidFill>
                <a:latin typeface="Calibri"/>
                <a:ea typeface="Calibri"/>
                <a:cs typeface="Calibri"/>
                <a:sym typeface="Calibri"/>
              </a:rPr>
              <a:t>ransparency, </a:t>
            </a:r>
            <a:r>
              <a:rPr lang="en-US" sz="4000">
                <a:solidFill>
                  <a:schemeClr val="dk1"/>
                </a:solidFill>
              </a:rPr>
              <a:t>t</a:t>
            </a:r>
            <a:r>
              <a:rPr lang="en-US" sz="4000">
                <a:solidFill>
                  <a:schemeClr val="dk1"/>
                </a:solidFill>
                <a:latin typeface="Calibri"/>
                <a:ea typeface="Calibri"/>
                <a:cs typeface="Calibri"/>
                <a:sym typeface="Calibri"/>
              </a:rPr>
              <a:t>rust, and </a:t>
            </a:r>
            <a:r>
              <a:rPr lang="en-US" sz="4000">
                <a:solidFill>
                  <a:schemeClr val="dk1"/>
                </a:solidFill>
              </a:rPr>
              <a:t>e</a:t>
            </a:r>
            <a:r>
              <a:rPr lang="en-US" sz="4000">
                <a:solidFill>
                  <a:schemeClr val="dk1"/>
                </a:solidFill>
                <a:latin typeface="Calibri"/>
                <a:ea typeface="Calibri"/>
                <a:cs typeface="Calibri"/>
                <a:sym typeface="Calibri"/>
              </a:rPr>
              <a:t>thical </a:t>
            </a:r>
            <a:r>
              <a:rPr lang="en-US" sz="4000">
                <a:solidFill>
                  <a:schemeClr val="dk1"/>
                </a:solidFill>
              </a:rPr>
              <a:t>l</a:t>
            </a:r>
            <a:r>
              <a:rPr lang="en-US" sz="4000">
                <a:solidFill>
                  <a:schemeClr val="dk1"/>
                </a:solidFill>
                <a:latin typeface="Calibri"/>
                <a:ea typeface="Calibri"/>
                <a:cs typeface="Calibri"/>
                <a:sym typeface="Calibri"/>
              </a:rPr>
              <a:t>eadership:</a:t>
            </a:r>
            <a:endParaRPr/>
          </a:p>
          <a:p>
            <a:pPr indent="-571500" lvl="1" marL="1054100" rtl="0" algn="l">
              <a:lnSpc>
                <a:spcPct val="100000"/>
              </a:lnSpc>
              <a:spcBef>
                <a:spcPts val="560"/>
              </a:spcBef>
              <a:spcAft>
                <a:spcPts val="0"/>
              </a:spcAft>
              <a:buSzPts val="2800"/>
              <a:buFont typeface="Courier New"/>
              <a:buChar char="o"/>
            </a:pPr>
            <a:r>
              <a:rPr lang="en-US" sz="2400">
                <a:solidFill>
                  <a:schemeClr val="dk1"/>
                </a:solidFill>
                <a:latin typeface="Calibri"/>
                <a:ea typeface="Calibri"/>
                <a:cs typeface="Calibri"/>
                <a:sym typeface="Calibri"/>
              </a:rPr>
              <a:t>Be </a:t>
            </a:r>
            <a:r>
              <a:rPr lang="en-US" sz="2400">
                <a:solidFill>
                  <a:schemeClr val="dk1"/>
                </a:solidFill>
              </a:rPr>
              <a:t>t</a:t>
            </a:r>
            <a:r>
              <a:rPr lang="en-US" sz="2400">
                <a:solidFill>
                  <a:schemeClr val="dk1"/>
                </a:solidFill>
                <a:latin typeface="Calibri"/>
                <a:ea typeface="Calibri"/>
                <a:cs typeface="Calibri"/>
                <a:sym typeface="Calibri"/>
              </a:rPr>
              <a:t>ransparent </a:t>
            </a:r>
            <a:r>
              <a:rPr lang="en-US" sz="2400">
                <a:solidFill>
                  <a:schemeClr val="dk1"/>
                </a:solidFill>
              </a:rPr>
              <a:t>ad</a:t>
            </a:r>
            <a:r>
              <a:rPr lang="en-US" sz="2400">
                <a:solidFill>
                  <a:schemeClr val="dk1"/>
                </a:solidFill>
                <a:latin typeface="Calibri"/>
                <a:ea typeface="Calibri"/>
                <a:cs typeface="Calibri"/>
                <a:sym typeface="Calibri"/>
              </a:rPr>
              <a:t>mit </a:t>
            </a:r>
            <a:r>
              <a:rPr lang="en-US" sz="2400">
                <a:solidFill>
                  <a:schemeClr val="dk1"/>
                </a:solidFill>
              </a:rPr>
              <a:t>m</a:t>
            </a:r>
            <a:r>
              <a:rPr lang="en-US" sz="2400">
                <a:solidFill>
                  <a:schemeClr val="dk1"/>
                </a:solidFill>
                <a:latin typeface="Calibri"/>
                <a:ea typeface="Calibri"/>
                <a:cs typeface="Calibri"/>
                <a:sym typeface="Calibri"/>
              </a:rPr>
              <a:t>istakes</a:t>
            </a:r>
            <a:endParaRPr/>
          </a:p>
          <a:p>
            <a:pPr indent="-571500" lvl="1" marL="1054100" rtl="0" algn="l">
              <a:lnSpc>
                <a:spcPct val="100000"/>
              </a:lnSpc>
              <a:spcBef>
                <a:spcPts val="560"/>
              </a:spcBef>
              <a:spcAft>
                <a:spcPts val="0"/>
              </a:spcAft>
              <a:buSzPts val="2800"/>
              <a:buFont typeface="Courier New"/>
              <a:buChar char="o"/>
            </a:pPr>
            <a:r>
              <a:rPr lang="en-US" sz="2400">
                <a:solidFill>
                  <a:schemeClr val="dk1"/>
                </a:solidFill>
                <a:latin typeface="Calibri"/>
                <a:ea typeface="Calibri"/>
                <a:cs typeface="Calibri"/>
                <a:sym typeface="Calibri"/>
              </a:rPr>
              <a:t>Reinforce </a:t>
            </a:r>
            <a:r>
              <a:rPr lang="en-US" sz="2400">
                <a:solidFill>
                  <a:schemeClr val="dk1"/>
                </a:solidFill>
              </a:rPr>
              <a:t>s</a:t>
            </a:r>
            <a:r>
              <a:rPr lang="en-US" sz="2400">
                <a:solidFill>
                  <a:schemeClr val="dk1"/>
                </a:solidFill>
                <a:latin typeface="Calibri"/>
                <a:ea typeface="Calibri"/>
                <a:cs typeface="Calibri"/>
                <a:sym typeface="Calibri"/>
              </a:rPr>
              <a:t>chool </a:t>
            </a:r>
            <a:r>
              <a:rPr lang="en-US" sz="2400">
                <a:solidFill>
                  <a:schemeClr val="dk1"/>
                </a:solidFill>
              </a:rPr>
              <a:t>m</a:t>
            </a:r>
            <a:r>
              <a:rPr lang="en-US" sz="2400">
                <a:solidFill>
                  <a:schemeClr val="dk1"/>
                </a:solidFill>
                <a:latin typeface="Calibri"/>
                <a:ea typeface="Calibri"/>
                <a:cs typeface="Calibri"/>
                <a:sym typeface="Calibri"/>
              </a:rPr>
              <a:t>ission and </a:t>
            </a:r>
            <a:r>
              <a:rPr lang="en-US" sz="2400">
                <a:solidFill>
                  <a:schemeClr val="dk1"/>
                </a:solidFill>
              </a:rPr>
              <a:t>v</a:t>
            </a:r>
            <a:r>
              <a:rPr lang="en-US" sz="2400">
                <a:solidFill>
                  <a:schemeClr val="dk1"/>
                </a:solidFill>
                <a:latin typeface="Calibri"/>
                <a:ea typeface="Calibri"/>
                <a:cs typeface="Calibri"/>
                <a:sym typeface="Calibri"/>
              </a:rPr>
              <a:t>alues</a:t>
            </a:r>
            <a:endParaRPr/>
          </a:p>
        </p:txBody>
      </p:sp>
      <p:sp>
        <p:nvSpPr>
          <p:cNvPr id="356" name="Google Shape;356;p35"/>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357" name="Google Shape;357;p35"/>
          <p:cNvGrpSpPr/>
          <p:nvPr/>
        </p:nvGrpSpPr>
        <p:grpSpPr>
          <a:xfrm>
            <a:off x="790770" y="-112458"/>
            <a:ext cx="1427175" cy="786776"/>
            <a:chOff x="0" y="-38100"/>
            <a:chExt cx="373234" cy="205757"/>
          </a:xfrm>
        </p:grpSpPr>
        <p:sp>
          <p:nvSpPr>
            <p:cNvPr id="358" name="Google Shape;358;p35"/>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59" name="Google Shape;359;p35"/>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360" name="Google Shape;360;p35"/>
          <p:cNvGrpSpPr/>
          <p:nvPr/>
        </p:nvGrpSpPr>
        <p:grpSpPr>
          <a:xfrm>
            <a:off x="0" y="-112458"/>
            <a:ext cx="315272" cy="786776"/>
            <a:chOff x="0" y="-38100"/>
            <a:chExt cx="82450" cy="205757"/>
          </a:xfrm>
        </p:grpSpPr>
        <p:sp>
          <p:nvSpPr>
            <p:cNvPr id="361" name="Google Shape;361;p35"/>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62" name="Google Shape;362;p35"/>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363" name="Google Shape;363;p35"/>
          <p:cNvGrpSpPr/>
          <p:nvPr/>
        </p:nvGrpSpPr>
        <p:grpSpPr>
          <a:xfrm>
            <a:off x="0" y="1116904"/>
            <a:ext cx="503883" cy="1931922"/>
            <a:chOff x="0" y="-38100"/>
            <a:chExt cx="131775" cy="505235"/>
          </a:xfrm>
        </p:grpSpPr>
        <p:sp>
          <p:nvSpPr>
            <p:cNvPr id="364" name="Google Shape;364;p35"/>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65" name="Google Shape;365;p35"/>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366" name="Google Shape;366;p35"/>
          <p:cNvPicPr preferRelativeResize="0"/>
          <p:nvPr/>
        </p:nvPicPr>
        <p:blipFill rotWithShape="1">
          <a:blip r:embed="rId4">
            <a:alphaModFix/>
          </a:blip>
          <a:srcRect b="0" l="0" r="0" t="0"/>
          <a:stretch/>
        </p:blipFill>
        <p:spPr>
          <a:xfrm>
            <a:off x="152400" y="3201225"/>
            <a:ext cx="5896125" cy="5896125"/>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0" name="Shape 370"/>
        <p:cNvGrpSpPr/>
        <p:nvPr/>
      </p:nvGrpSpPr>
      <p:grpSpPr>
        <a:xfrm>
          <a:off x="0" y="0"/>
          <a:ext cx="0" cy="0"/>
          <a:chOff x="0" y="0"/>
          <a:chExt cx="0" cy="0"/>
        </a:xfrm>
      </p:grpSpPr>
      <p:sp>
        <p:nvSpPr>
          <p:cNvPr id="371" name="Google Shape;371;p36"/>
          <p:cNvSpPr txBox="1"/>
          <p:nvPr>
            <p:ph type="ctrTitle"/>
          </p:nvPr>
        </p:nvSpPr>
        <p:spPr>
          <a:xfrm>
            <a:off x="2693443" y="505258"/>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Bricolage Grotesque"/>
                <a:ea typeface="Bricolage Grotesque"/>
                <a:cs typeface="Bricolage Grotesque"/>
                <a:sym typeface="Bricolage Grotesque"/>
              </a:rPr>
              <a:t>Two priorities that need to be undertaken</a:t>
            </a:r>
            <a:endParaRPr b="1"/>
          </a:p>
        </p:txBody>
      </p:sp>
      <p:sp>
        <p:nvSpPr>
          <p:cNvPr id="372" name="Google Shape;372;p36"/>
          <p:cNvSpPr txBox="1"/>
          <p:nvPr>
            <p:ph idx="1" type="subTitle"/>
          </p:nvPr>
        </p:nvSpPr>
        <p:spPr>
          <a:xfrm>
            <a:off x="6506500" y="3358150"/>
            <a:ext cx="9582300" cy="3663300"/>
          </a:xfrm>
          <a:prstGeom prst="rect">
            <a:avLst/>
          </a:prstGeom>
          <a:noFill/>
          <a:ln>
            <a:noFill/>
          </a:ln>
        </p:spPr>
        <p:txBody>
          <a:bodyPr anchorCtr="0" anchor="t" bIns="45700" lIns="91425" spcFirstLastPara="1" rIns="91425" wrap="square" tIns="45700">
            <a:noAutofit/>
          </a:bodyPr>
          <a:lstStyle/>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Run a </a:t>
            </a:r>
            <a:r>
              <a:rPr lang="en-US" sz="4000">
                <a:solidFill>
                  <a:schemeClr val="dk1"/>
                </a:solidFill>
              </a:rPr>
              <a:t>d</a:t>
            </a:r>
            <a:r>
              <a:rPr lang="en-US" sz="4000">
                <a:solidFill>
                  <a:schemeClr val="dk1"/>
                </a:solidFill>
                <a:latin typeface="Calibri"/>
                <a:ea typeface="Calibri"/>
                <a:cs typeface="Calibri"/>
                <a:sym typeface="Calibri"/>
              </a:rPr>
              <a:t>isinformation </a:t>
            </a:r>
            <a:r>
              <a:rPr lang="en-US" sz="4000">
                <a:solidFill>
                  <a:schemeClr val="dk1"/>
                </a:solidFill>
              </a:rPr>
              <a:t>a</a:t>
            </a:r>
            <a:r>
              <a:rPr lang="en-US" sz="4000">
                <a:solidFill>
                  <a:schemeClr val="dk1"/>
                </a:solidFill>
                <a:latin typeface="Calibri"/>
                <a:ea typeface="Calibri"/>
                <a:cs typeface="Calibri"/>
                <a:sym typeface="Calibri"/>
              </a:rPr>
              <a:t>udit in order to determine the risk present in your school.</a:t>
            </a:r>
            <a:endParaRPr/>
          </a:p>
          <a:p>
            <a:pPr indent="-368300" lvl="0" marL="596900" rtl="0" algn="l">
              <a:lnSpc>
                <a:spcPct val="100000"/>
              </a:lnSpc>
              <a:spcBef>
                <a:spcPts val="640"/>
              </a:spcBef>
              <a:spcAft>
                <a:spcPts val="0"/>
              </a:spcAft>
              <a:buSzPts val="3200"/>
              <a:buFont typeface="Arial"/>
              <a:buNone/>
            </a:pPr>
            <a:r>
              <a:t/>
            </a:r>
            <a:endParaRPr sz="4000">
              <a:solidFill>
                <a:schemeClr val="dk1"/>
              </a:solidFill>
              <a:latin typeface="Calibri"/>
              <a:ea typeface="Calibri"/>
              <a:cs typeface="Calibri"/>
              <a:sym typeface="Calibri"/>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Prioritise professional </a:t>
            </a:r>
            <a:r>
              <a:rPr lang="en-US" sz="4000">
                <a:solidFill>
                  <a:schemeClr val="dk1"/>
                </a:solidFill>
              </a:rPr>
              <a:t>d</a:t>
            </a:r>
            <a:r>
              <a:rPr lang="en-US" sz="4000">
                <a:solidFill>
                  <a:schemeClr val="dk1"/>
                </a:solidFill>
                <a:latin typeface="Calibri"/>
                <a:ea typeface="Calibri"/>
                <a:cs typeface="Calibri"/>
                <a:sym typeface="Calibri"/>
              </a:rPr>
              <a:t>evelopment and </a:t>
            </a:r>
            <a:r>
              <a:rPr lang="en-US" sz="4000">
                <a:solidFill>
                  <a:schemeClr val="dk1"/>
                </a:solidFill>
              </a:rPr>
              <a:t>t</a:t>
            </a:r>
            <a:r>
              <a:rPr lang="en-US" sz="4000">
                <a:solidFill>
                  <a:schemeClr val="dk1"/>
                </a:solidFill>
                <a:latin typeface="Calibri"/>
                <a:ea typeface="Calibri"/>
                <a:cs typeface="Calibri"/>
                <a:sym typeface="Calibri"/>
              </a:rPr>
              <a:t>raining for staff</a:t>
            </a:r>
            <a:endParaRPr/>
          </a:p>
        </p:txBody>
      </p:sp>
      <p:sp>
        <p:nvSpPr>
          <p:cNvPr id="373" name="Google Shape;373;p36"/>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374" name="Google Shape;374;p36"/>
          <p:cNvGrpSpPr/>
          <p:nvPr/>
        </p:nvGrpSpPr>
        <p:grpSpPr>
          <a:xfrm>
            <a:off x="790770" y="-112458"/>
            <a:ext cx="1427175" cy="786776"/>
            <a:chOff x="0" y="-38100"/>
            <a:chExt cx="373234" cy="205757"/>
          </a:xfrm>
        </p:grpSpPr>
        <p:sp>
          <p:nvSpPr>
            <p:cNvPr id="375" name="Google Shape;375;p36"/>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76" name="Google Shape;376;p36"/>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377" name="Google Shape;377;p36"/>
          <p:cNvGrpSpPr/>
          <p:nvPr/>
        </p:nvGrpSpPr>
        <p:grpSpPr>
          <a:xfrm>
            <a:off x="0" y="-112458"/>
            <a:ext cx="315272" cy="786776"/>
            <a:chOff x="0" y="-38100"/>
            <a:chExt cx="82450" cy="205757"/>
          </a:xfrm>
        </p:grpSpPr>
        <p:sp>
          <p:nvSpPr>
            <p:cNvPr id="378" name="Google Shape;378;p36"/>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79" name="Google Shape;379;p36"/>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380" name="Google Shape;380;p36"/>
          <p:cNvGrpSpPr/>
          <p:nvPr/>
        </p:nvGrpSpPr>
        <p:grpSpPr>
          <a:xfrm>
            <a:off x="0" y="1116904"/>
            <a:ext cx="503883" cy="1931922"/>
            <a:chOff x="0" y="-38100"/>
            <a:chExt cx="131775" cy="505235"/>
          </a:xfrm>
        </p:grpSpPr>
        <p:sp>
          <p:nvSpPr>
            <p:cNvPr id="381" name="Google Shape;381;p36"/>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82" name="Google Shape;382;p36"/>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383" name="Google Shape;383;p36"/>
          <p:cNvPicPr preferRelativeResize="0"/>
          <p:nvPr/>
        </p:nvPicPr>
        <p:blipFill rotWithShape="1">
          <a:blip r:embed="rId4">
            <a:alphaModFix/>
          </a:blip>
          <a:srcRect b="0" l="0" r="0" t="0"/>
          <a:stretch/>
        </p:blipFill>
        <p:spPr>
          <a:xfrm>
            <a:off x="73624" y="3185900"/>
            <a:ext cx="6011674" cy="400780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7" name="Shape 387"/>
        <p:cNvGrpSpPr/>
        <p:nvPr/>
      </p:nvGrpSpPr>
      <p:grpSpPr>
        <a:xfrm>
          <a:off x="0" y="0"/>
          <a:ext cx="0" cy="0"/>
          <a:chOff x="0" y="0"/>
          <a:chExt cx="0" cy="0"/>
        </a:xfrm>
      </p:grpSpPr>
      <p:sp>
        <p:nvSpPr>
          <p:cNvPr id="388" name="Google Shape;388;p37"/>
          <p:cNvSpPr txBox="1"/>
          <p:nvPr>
            <p:ph type="ctrTitle"/>
          </p:nvPr>
        </p:nvSpPr>
        <p:spPr>
          <a:xfrm>
            <a:off x="2693443" y="505258"/>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Bricolage Grotesque"/>
                <a:ea typeface="Bricolage Grotesque"/>
                <a:cs typeface="Bricolage Grotesque"/>
                <a:sym typeface="Bricolage Grotesque"/>
              </a:rPr>
              <a:t>Foundations of the Risk Audit Tool</a:t>
            </a:r>
            <a:endParaRPr b="1"/>
          </a:p>
        </p:txBody>
      </p:sp>
      <p:sp>
        <p:nvSpPr>
          <p:cNvPr id="389" name="Google Shape;389;p37"/>
          <p:cNvSpPr txBox="1"/>
          <p:nvPr>
            <p:ph idx="1" type="subTitle"/>
          </p:nvPr>
        </p:nvSpPr>
        <p:spPr>
          <a:xfrm>
            <a:off x="6382805" y="3301246"/>
            <a:ext cx="11905200" cy="5889900"/>
          </a:xfrm>
          <a:prstGeom prst="rect">
            <a:avLst/>
          </a:prstGeom>
          <a:noFill/>
          <a:ln>
            <a:noFill/>
          </a:ln>
        </p:spPr>
        <p:txBody>
          <a:bodyPr anchorCtr="0" anchor="t" bIns="45700" lIns="91425" spcFirstLastPara="1" rIns="91425" wrap="square" tIns="45700">
            <a:noAutofit/>
          </a:bodyPr>
          <a:lstStyle/>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Governance &amp; </a:t>
            </a:r>
            <a:r>
              <a:rPr lang="en-US" sz="4000">
                <a:solidFill>
                  <a:schemeClr val="dk1"/>
                </a:solidFill>
              </a:rPr>
              <a:t>p</a:t>
            </a:r>
            <a:r>
              <a:rPr lang="en-US" sz="4000">
                <a:solidFill>
                  <a:schemeClr val="dk1"/>
                </a:solidFill>
                <a:latin typeface="Calibri"/>
                <a:ea typeface="Calibri"/>
                <a:cs typeface="Calibri"/>
                <a:sym typeface="Calibri"/>
              </a:rPr>
              <a:t>olicy </a:t>
            </a:r>
            <a:r>
              <a:rPr lang="en-US" sz="4000">
                <a:solidFill>
                  <a:schemeClr val="dk1"/>
                </a:solidFill>
              </a:rPr>
              <a:t>r</a:t>
            </a:r>
            <a:r>
              <a:rPr lang="en-US" sz="4000">
                <a:solidFill>
                  <a:schemeClr val="dk1"/>
                </a:solidFill>
                <a:latin typeface="Calibri"/>
                <a:ea typeface="Calibri"/>
                <a:cs typeface="Calibri"/>
                <a:sym typeface="Calibri"/>
              </a:rPr>
              <a:t>eadiness</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Cybersecurity &amp; </a:t>
            </a:r>
            <a:r>
              <a:rPr lang="en-US" sz="4000">
                <a:solidFill>
                  <a:schemeClr val="dk1"/>
                </a:solidFill>
              </a:rPr>
              <a:t>i</a:t>
            </a:r>
            <a:r>
              <a:rPr lang="en-US" sz="4000">
                <a:solidFill>
                  <a:schemeClr val="dk1"/>
                </a:solidFill>
                <a:latin typeface="Calibri"/>
                <a:ea typeface="Calibri"/>
                <a:cs typeface="Calibri"/>
                <a:sym typeface="Calibri"/>
              </a:rPr>
              <a:t>nfrastructure </a:t>
            </a:r>
            <a:r>
              <a:rPr lang="en-US" sz="4000">
                <a:solidFill>
                  <a:schemeClr val="dk1"/>
                </a:solidFill>
              </a:rPr>
              <a:t>s</a:t>
            </a:r>
            <a:r>
              <a:rPr lang="en-US" sz="4000">
                <a:solidFill>
                  <a:schemeClr val="dk1"/>
                </a:solidFill>
                <a:latin typeface="Calibri"/>
                <a:ea typeface="Calibri"/>
                <a:cs typeface="Calibri"/>
                <a:sym typeface="Calibri"/>
              </a:rPr>
              <a:t>afeguards</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Staff </a:t>
            </a:r>
            <a:r>
              <a:rPr lang="en-US" sz="4000">
                <a:solidFill>
                  <a:schemeClr val="dk1"/>
                </a:solidFill>
              </a:rPr>
              <a:t>c</a:t>
            </a:r>
            <a:r>
              <a:rPr lang="en-US" sz="4000">
                <a:solidFill>
                  <a:schemeClr val="dk1"/>
                </a:solidFill>
                <a:latin typeface="Calibri"/>
                <a:ea typeface="Calibri"/>
                <a:cs typeface="Calibri"/>
                <a:sym typeface="Calibri"/>
              </a:rPr>
              <a:t>apacity and </a:t>
            </a:r>
            <a:r>
              <a:rPr lang="en-US" sz="4000">
                <a:solidFill>
                  <a:schemeClr val="dk1"/>
                </a:solidFill>
              </a:rPr>
              <a:t>t</a:t>
            </a:r>
            <a:r>
              <a:rPr lang="en-US" sz="4000">
                <a:solidFill>
                  <a:schemeClr val="dk1"/>
                </a:solidFill>
                <a:latin typeface="Calibri"/>
                <a:ea typeface="Calibri"/>
                <a:cs typeface="Calibri"/>
                <a:sym typeface="Calibri"/>
              </a:rPr>
              <a:t>raining</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Parent and </a:t>
            </a:r>
            <a:r>
              <a:rPr lang="en-US" sz="4000">
                <a:solidFill>
                  <a:schemeClr val="dk1"/>
                </a:solidFill>
              </a:rPr>
              <a:t>c</a:t>
            </a:r>
            <a:r>
              <a:rPr lang="en-US" sz="4000">
                <a:solidFill>
                  <a:schemeClr val="dk1"/>
                </a:solidFill>
                <a:latin typeface="Calibri"/>
                <a:ea typeface="Calibri"/>
                <a:cs typeface="Calibri"/>
                <a:sym typeface="Calibri"/>
              </a:rPr>
              <a:t>ommunity </a:t>
            </a:r>
            <a:r>
              <a:rPr lang="en-US" sz="4000">
                <a:solidFill>
                  <a:schemeClr val="dk1"/>
                </a:solidFill>
              </a:rPr>
              <a:t>e</a:t>
            </a:r>
            <a:r>
              <a:rPr lang="en-US" sz="4000">
                <a:solidFill>
                  <a:schemeClr val="dk1"/>
                </a:solidFill>
                <a:latin typeface="Calibri"/>
                <a:ea typeface="Calibri"/>
                <a:cs typeface="Calibri"/>
                <a:sym typeface="Calibri"/>
              </a:rPr>
              <a:t>ngagement</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Monitoring and </a:t>
            </a:r>
            <a:r>
              <a:rPr lang="en-US" sz="4000">
                <a:solidFill>
                  <a:schemeClr val="dk1"/>
                </a:solidFill>
              </a:rPr>
              <a:t>c</a:t>
            </a:r>
            <a:r>
              <a:rPr lang="en-US" sz="4000">
                <a:solidFill>
                  <a:schemeClr val="dk1"/>
                </a:solidFill>
                <a:latin typeface="Calibri"/>
                <a:ea typeface="Calibri"/>
                <a:cs typeface="Calibri"/>
                <a:sym typeface="Calibri"/>
              </a:rPr>
              <a:t>risis </a:t>
            </a:r>
            <a:r>
              <a:rPr lang="en-US" sz="4000">
                <a:solidFill>
                  <a:schemeClr val="dk1"/>
                </a:solidFill>
              </a:rPr>
              <a:t>c</a:t>
            </a:r>
            <a:r>
              <a:rPr lang="en-US" sz="4000">
                <a:solidFill>
                  <a:schemeClr val="dk1"/>
                </a:solidFill>
                <a:latin typeface="Calibri"/>
                <a:ea typeface="Calibri"/>
                <a:cs typeface="Calibri"/>
                <a:sym typeface="Calibri"/>
              </a:rPr>
              <a:t>ommunication</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How to </a:t>
            </a:r>
            <a:r>
              <a:rPr lang="en-US" sz="4000">
                <a:solidFill>
                  <a:schemeClr val="dk1"/>
                </a:solidFill>
              </a:rPr>
              <a:t>u</a:t>
            </a:r>
            <a:r>
              <a:rPr lang="en-US" sz="4000">
                <a:solidFill>
                  <a:schemeClr val="dk1"/>
                </a:solidFill>
                <a:latin typeface="Calibri"/>
                <a:ea typeface="Calibri"/>
                <a:cs typeface="Calibri"/>
                <a:sym typeface="Calibri"/>
              </a:rPr>
              <a:t>se the </a:t>
            </a:r>
            <a:r>
              <a:rPr lang="en-US" sz="4000">
                <a:solidFill>
                  <a:schemeClr val="dk1"/>
                </a:solidFill>
              </a:rPr>
              <a:t>t</a:t>
            </a:r>
            <a:r>
              <a:rPr lang="en-US" sz="4000">
                <a:solidFill>
                  <a:schemeClr val="dk1"/>
                </a:solidFill>
                <a:latin typeface="Calibri"/>
                <a:ea typeface="Calibri"/>
                <a:cs typeface="Calibri"/>
                <a:sym typeface="Calibri"/>
              </a:rPr>
              <a:t>ool</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What </a:t>
            </a:r>
            <a:r>
              <a:rPr lang="en-US" sz="4000">
                <a:solidFill>
                  <a:schemeClr val="dk1"/>
                </a:solidFill>
              </a:rPr>
              <a:t>m</a:t>
            </a:r>
            <a:r>
              <a:rPr lang="en-US" sz="4000">
                <a:solidFill>
                  <a:schemeClr val="dk1"/>
                </a:solidFill>
                <a:latin typeface="Calibri"/>
                <a:ea typeface="Calibri"/>
                <a:cs typeface="Calibri"/>
                <a:sym typeface="Calibri"/>
              </a:rPr>
              <a:t>astery </a:t>
            </a:r>
            <a:r>
              <a:rPr lang="en-US" sz="4000">
                <a:solidFill>
                  <a:schemeClr val="dk1"/>
                </a:solidFill>
              </a:rPr>
              <a:t>l</a:t>
            </a:r>
            <a:r>
              <a:rPr lang="en-US" sz="4000">
                <a:solidFill>
                  <a:schemeClr val="dk1"/>
                </a:solidFill>
                <a:latin typeface="Calibri"/>
                <a:ea typeface="Calibri"/>
                <a:cs typeface="Calibri"/>
                <a:sym typeface="Calibri"/>
              </a:rPr>
              <a:t>ooks </a:t>
            </a:r>
            <a:r>
              <a:rPr lang="en-US" sz="4000">
                <a:solidFill>
                  <a:schemeClr val="dk1"/>
                </a:solidFill>
              </a:rPr>
              <a:t>l</a:t>
            </a:r>
            <a:r>
              <a:rPr lang="en-US" sz="4000">
                <a:solidFill>
                  <a:schemeClr val="dk1"/>
                </a:solidFill>
                <a:latin typeface="Calibri"/>
                <a:ea typeface="Calibri"/>
                <a:cs typeface="Calibri"/>
                <a:sym typeface="Calibri"/>
              </a:rPr>
              <a:t>ike for </a:t>
            </a:r>
            <a:r>
              <a:rPr lang="en-US" sz="4000">
                <a:solidFill>
                  <a:schemeClr val="dk1"/>
                </a:solidFill>
              </a:rPr>
              <a:t>s</a:t>
            </a:r>
            <a:r>
              <a:rPr lang="en-US" sz="4000">
                <a:solidFill>
                  <a:schemeClr val="dk1"/>
                </a:solidFill>
                <a:latin typeface="Calibri"/>
                <a:ea typeface="Calibri"/>
                <a:cs typeface="Calibri"/>
                <a:sym typeface="Calibri"/>
              </a:rPr>
              <a:t>chool </a:t>
            </a:r>
            <a:r>
              <a:rPr lang="en-US" sz="4000">
                <a:solidFill>
                  <a:schemeClr val="dk1"/>
                </a:solidFill>
              </a:rPr>
              <a:t>l</a:t>
            </a:r>
            <a:r>
              <a:rPr lang="en-US" sz="4000">
                <a:solidFill>
                  <a:schemeClr val="dk1"/>
                </a:solidFill>
                <a:latin typeface="Calibri"/>
                <a:ea typeface="Calibri"/>
                <a:cs typeface="Calibri"/>
                <a:sym typeface="Calibri"/>
              </a:rPr>
              <a:t>eaders</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Final thought</a:t>
            </a:r>
            <a:endParaRPr/>
          </a:p>
        </p:txBody>
      </p:sp>
      <p:sp>
        <p:nvSpPr>
          <p:cNvPr id="390" name="Google Shape;390;p37"/>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391" name="Google Shape;391;p37"/>
          <p:cNvGrpSpPr/>
          <p:nvPr/>
        </p:nvGrpSpPr>
        <p:grpSpPr>
          <a:xfrm>
            <a:off x="790770" y="-112458"/>
            <a:ext cx="1427175" cy="786776"/>
            <a:chOff x="0" y="-38100"/>
            <a:chExt cx="373234" cy="205757"/>
          </a:xfrm>
        </p:grpSpPr>
        <p:sp>
          <p:nvSpPr>
            <p:cNvPr id="392" name="Google Shape;392;p37"/>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93" name="Google Shape;393;p37"/>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394" name="Google Shape;394;p37"/>
          <p:cNvGrpSpPr/>
          <p:nvPr/>
        </p:nvGrpSpPr>
        <p:grpSpPr>
          <a:xfrm>
            <a:off x="0" y="-112458"/>
            <a:ext cx="315272" cy="786776"/>
            <a:chOff x="0" y="-38100"/>
            <a:chExt cx="82450" cy="205757"/>
          </a:xfrm>
        </p:grpSpPr>
        <p:sp>
          <p:nvSpPr>
            <p:cNvPr id="395" name="Google Shape;395;p37"/>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96" name="Google Shape;396;p37"/>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397" name="Google Shape;397;p37"/>
          <p:cNvGrpSpPr/>
          <p:nvPr/>
        </p:nvGrpSpPr>
        <p:grpSpPr>
          <a:xfrm>
            <a:off x="0" y="1116904"/>
            <a:ext cx="503883" cy="1931922"/>
            <a:chOff x="0" y="-38100"/>
            <a:chExt cx="131775" cy="505235"/>
          </a:xfrm>
        </p:grpSpPr>
        <p:sp>
          <p:nvSpPr>
            <p:cNvPr id="398" name="Google Shape;398;p37"/>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99" name="Google Shape;399;p37"/>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400" name="Google Shape;400;p37"/>
          <p:cNvPicPr preferRelativeResize="0"/>
          <p:nvPr/>
        </p:nvPicPr>
        <p:blipFill rotWithShape="1">
          <a:blip r:embed="rId4">
            <a:alphaModFix/>
          </a:blip>
          <a:srcRect b="0" l="0" r="0" t="0"/>
          <a:stretch/>
        </p:blipFill>
        <p:spPr>
          <a:xfrm>
            <a:off x="152400" y="3201225"/>
            <a:ext cx="5702374" cy="5702374"/>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4" name="Shape 404"/>
        <p:cNvGrpSpPr/>
        <p:nvPr/>
      </p:nvGrpSpPr>
      <p:grpSpPr>
        <a:xfrm>
          <a:off x="0" y="0"/>
          <a:ext cx="0" cy="0"/>
          <a:chOff x="0" y="0"/>
          <a:chExt cx="0" cy="0"/>
        </a:xfrm>
      </p:grpSpPr>
      <p:sp>
        <p:nvSpPr>
          <p:cNvPr id="405" name="Google Shape;405;p38"/>
          <p:cNvSpPr txBox="1"/>
          <p:nvPr>
            <p:ph type="ctrTitle"/>
          </p:nvPr>
        </p:nvSpPr>
        <p:spPr>
          <a:xfrm>
            <a:off x="3089893" y="505270"/>
            <a:ext cx="14748300" cy="1470000"/>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Bricolage Grotesque"/>
                <a:ea typeface="Bricolage Grotesque"/>
                <a:cs typeface="Bricolage Grotesque"/>
                <a:sym typeface="Bricolage Grotesque"/>
              </a:rPr>
              <a:t>Teachers' AI competencies, essential for combating disinformation, include:</a:t>
            </a:r>
            <a:endParaRPr b="1"/>
          </a:p>
        </p:txBody>
      </p:sp>
      <p:sp>
        <p:nvSpPr>
          <p:cNvPr id="406" name="Google Shape;406;p38"/>
          <p:cNvSpPr txBox="1"/>
          <p:nvPr>
            <p:ph idx="1" type="subTitle"/>
          </p:nvPr>
        </p:nvSpPr>
        <p:spPr>
          <a:xfrm>
            <a:off x="5843200" y="4035250"/>
            <a:ext cx="9241800" cy="3687000"/>
          </a:xfrm>
          <a:prstGeom prst="rect">
            <a:avLst/>
          </a:prstGeom>
          <a:noFill/>
          <a:ln>
            <a:noFill/>
          </a:ln>
        </p:spPr>
        <p:txBody>
          <a:bodyPr anchorCtr="0" anchor="t" bIns="45700" lIns="91425" spcFirstLastPara="1" rIns="91425" wrap="square" tIns="45700">
            <a:noAutofit/>
          </a:bodyPr>
          <a:lstStyle/>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Human-centred mindset</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Ethics of AI</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AI foundations and applications</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AI pedagogy</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AI for professional learning</a:t>
            </a:r>
            <a:endParaRPr/>
          </a:p>
        </p:txBody>
      </p:sp>
      <p:sp>
        <p:nvSpPr>
          <p:cNvPr id="407" name="Google Shape;407;p38"/>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408" name="Google Shape;408;p38"/>
          <p:cNvGrpSpPr/>
          <p:nvPr/>
        </p:nvGrpSpPr>
        <p:grpSpPr>
          <a:xfrm>
            <a:off x="790770" y="-112458"/>
            <a:ext cx="1427175" cy="786776"/>
            <a:chOff x="0" y="-38100"/>
            <a:chExt cx="373234" cy="205757"/>
          </a:xfrm>
        </p:grpSpPr>
        <p:sp>
          <p:nvSpPr>
            <p:cNvPr id="409" name="Google Shape;409;p38"/>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10" name="Google Shape;410;p38"/>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411" name="Google Shape;411;p38"/>
          <p:cNvGrpSpPr/>
          <p:nvPr/>
        </p:nvGrpSpPr>
        <p:grpSpPr>
          <a:xfrm>
            <a:off x="0" y="-112458"/>
            <a:ext cx="315272" cy="786776"/>
            <a:chOff x="0" y="-38100"/>
            <a:chExt cx="82450" cy="205757"/>
          </a:xfrm>
        </p:grpSpPr>
        <p:sp>
          <p:nvSpPr>
            <p:cNvPr id="412" name="Google Shape;412;p38"/>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13" name="Google Shape;413;p38"/>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414" name="Google Shape;414;p38"/>
          <p:cNvGrpSpPr/>
          <p:nvPr/>
        </p:nvGrpSpPr>
        <p:grpSpPr>
          <a:xfrm>
            <a:off x="0" y="1116904"/>
            <a:ext cx="503883" cy="1931922"/>
            <a:chOff x="0" y="-38100"/>
            <a:chExt cx="131775" cy="505235"/>
          </a:xfrm>
        </p:grpSpPr>
        <p:sp>
          <p:nvSpPr>
            <p:cNvPr id="415" name="Google Shape;415;p38"/>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16" name="Google Shape;416;p38"/>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417" name="Google Shape;417;p38"/>
          <p:cNvPicPr preferRelativeResize="0"/>
          <p:nvPr/>
        </p:nvPicPr>
        <p:blipFill rotWithShape="1">
          <a:blip r:embed="rId4">
            <a:alphaModFix/>
          </a:blip>
          <a:srcRect b="0" l="0" r="0" t="0"/>
          <a:stretch/>
        </p:blipFill>
        <p:spPr>
          <a:xfrm>
            <a:off x="152400" y="3201226"/>
            <a:ext cx="5367675" cy="5367675"/>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1" name="Shape 421"/>
        <p:cNvGrpSpPr/>
        <p:nvPr/>
      </p:nvGrpSpPr>
      <p:grpSpPr>
        <a:xfrm>
          <a:off x="0" y="0"/>
          <a:ext cx="0" cy="0"/>
          <a:chOff x="0" y="0"/>
          <a:chExt cx="0" cy="0"/>
        </a:xfrm>
      </p:grpSpPr>
      <p:sp>
        <p:nvSpPr>
          <p:cNvPr id="422" name="Google Shape;422;p39"/>
          <p:cNvSpPr txBox="1"/>
          <p:nvPr>
            <p:ph type="ctrTitle"/>
          </p:nvPr>
        </p:nvSpPr>
        <p:spPr>
          <a:xfrm>
            <a:off x="2693443" y="505258"/>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Bricolage Grotesque"/>
                <a:ea typeface="Bricolage Grotesque"/>
                <a:cs typeface="Bricolage Grotesque"/>
                <a:sym typeface="Bricolage Grotesque"/>
              </a:rPr>
              <a:t>Disinformation Risk </a:t>
            </a:r>
            <a:r>
              <a:rPr b="1" lang="en-US">
                <a:latin typeface="Bricolage Grotesque"/>
                <a:ea typeface="Bricolage Grotesque"/>
                <a:cs typeface="Bricolage Grotesque"/>
                <a:sym typeface="Bricolage Grotesque"/>
              </a:rPr>
              <a:t>A</a:t>
            </a:r>
            <a:r>
              <a:rPr b="1" lang="en-US">
                <a:solidFill>
                  <a:schemeClr val="dk1"/>
                </a:solidFill>
                <a:latin typeface="Bricolage Grotesque"/>
                <a:ea typeface="Bricolage Grotesque"/>
                <a:cs typeface="Bricolage Grotesque"/>
                <a:sym typeface="Bricolage Grotesque"/>
              </a:rPr>
              <a:t>udit Tools (DRAT)</a:t>
            </a:r>
            <a:endParaRPr b="1"/>
          </a:p>
        </p:txBody>
      </p:sp>
      <p:sp>
        <p:nvSpPr>
          <p:cNvPr id="423" name="Google Shape;423;p39"/>
          <p:cNvSpPr txBox="1"/>
          <p:nvPr>
            <p:ph idx="1" type="subTitle"/>
          </p:nvPr>
        </p:nvSpPr>
        <p:spPr>
          <a:xfrm>
            <a:off x="6635850" y="2766976"/>
            <a:ext cx="12688200" cy="6769500"/>
          </a:xfrm>
          <a:prstGeom prst="rect">
            <a:avLst/>
          </a:prstGeom>
          <a:noFill/>
          <a:ln>
            <a:noFill/>
          </a:ln>
        </p:spPr>
        <p:txBody>
          <a:bodyPr anchorCtr="0" anchor="t" bIns="45700" lIns="91425" spcFirstLastPara="1" rIns="91425" wrap="square" tIns="45700">
            <a:noAutofit/>
          </a:bodyPr>
          <a:lstStyle/>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Phase 1: Planning</a:t>
            </a:r>
            <a:endParaRPr/>
          </a:p>
          <a:p>
            <a:pPr indent="0" lvl="2" marL="939800" rtl="0" algn="l">
              <a:lnSpc>
                <a:spcPct val="100000"/>
              </a:lnSpc>
              <a:spcBef>
                <a:spcPts val="480"/>
              </a:spcBef>
              <a:spcAft>
                <a:spcPts val="0"/>
              </a:spcAft>
              <a:buSzPts val="2400"/>
              <a:buNone/>
            </a:pPr>
            <a:r>
              <a:rPr b="1" lang="en-US">
                <a:solidFill>
                  <a:schemeClr val="dk1"/>
                </a:solidFill>
                <a:latin typeface="Calibri"/>
                <a:ea typeface="Calibri"/>
                <a:cs typeface="Calibri"/>
                <a:sym typeface="Calibri"/>
              </a:rPr>
              <a:t>AI_Needs_Assessment_Toolkit_for_School_Staff.docx Cybersecurity_Needs_Assessment_School_Staff.docx</a:t>
            </a:r>
            <a:endParaRPr sz="4000">
              <a:solidFill>
                <a:schemeClr val="dk1"/>
              </a:solidFill>
              <a:latin typeface="Calibri"/>
              <a:ea typeface="Calibri"/>
              <a:cs typeface="Calibri"/>
              <a:sym typeface="Calibri"/>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Phase 2: Evaluation</a:t>
            </a:r>
            <a:endParaRPr sz="2400">
              <a:solidFill>
                <a:schemeClr val="dk1"/>
              </a:solidFill>
              <a:latin typeface="Calibri"/>
              <a:ea typeface="Calibri"/>
              <a:cs typeface="Calibri"/>
              <a:sym typeface="Calibri"/>
            </a:endParaRPr>
          </a:p>
          <a:p>
            <a:pPr indent="-571500" lvl="2" marL="1511300" rtl="0" algn="l">
              <a:lnSpc>
                <a:spcPct val="100000"/>
              </a:lnSpc>
              <a:spcBef>
                <a:spcPts val="400"/>
              </a:spcBef>
              <a:spcAft>
                <a:spcPts val="0"/>
              </a:spcAft>
              <a:buSzPts val="2000"/>
              <a:buFont typeface="Courier New"/>
              <a:buChar char="o"/>
            </a:pPr>
            <a:r>
              <a:rPr lang="en-US" sz="4000">
                <a:solidFill>
                  <a:schemeClr val="dk1"/>
                </a:solidFill>
                <a:latin typeface="Calibri"/>
                <a:ea typeface="Calibri"/>
                <a:cs typeface="Calibri"/>
                <a:sym typeface="Calibri"/>
              </a:rPr>
              <a:t>Success </a:t>
            </a:r>
            <a:r>
              <a:rPr lang="en-US" sz="4000">
                <a:solidFill>
                  <a:schemeClr val="dk1"/>
                </a:solidFill>
              </a:rPr>
              <a:t>i</a:t>
            </a:r>
            <a:r>
              <a:rPr lang="en-US" sz="4000">
                <a:solidFill>
                  <a:schemeClr val="dk1"/>
                </a:solidFill>
                <a:latin typeface="Calibri"/>
                <a:ea typeface="Calibri"/>
                <a:cs typeface="Calibri"/>
                <a:sym typeface="Calibri"/>
              </a:rPr>
              <a:t>ndicators</a:t>
            </a:r>
            <a:endParaRPr/>
          </a:p>
          <a:p>
            <a:pPr indent="-571500" lvl="2" marL="1511300" rtl="0" algn="l">
              <a:lnSpc>
                <a:spcPct val="100000"/>
              </a:lnSpc>
              <a:spcBef>
                <a:spcPts val="400"/>
              </a:spcBef>
              <a:spcAft>
                <a:spcPts val="0"/>
              </a:spcAft>
              <a:buSzPts val="2000"/>
              <a:buFont typeface="Courier New"/>
              <a:buChar char="o"/>
            </a:pPr>
            <a:r>
              <a:rPr lang="en-US" sz="4000">
                <a:solidFill>
                  <a:schemeClr val="dk1"/>
                </a:solidFill>
                <a:latin typeface="Calibri"/>
                <a:ea typeface="Calibri"/>
                <a:cs typeface="Calibri"/>
                <a:sym typeface="Calibri"/>
              </a:rPr>
              <a:t>Analyse the </a:t>
            </a:r>
            <a:r>
              <a:rPr lang="en-US" sz="4000">
                <a:solidFill>
                  <a:schemeClr val="dk1"/>
                </a:solidFill>
              </a:rPr>
              <a:t>d</a:t>
            </a:r>
            <a:r>
              <a:rPr lang="en-US" sz="4000">
                <a:solidFill>
                  <a:schemeClr val="dk1"/>
                </a:solidFill>
                <a:latin typeface="Calibri"/>
                <a:ea typeface="Calibri"/>
                <a:cs typeface="Calibri"/>
                <a:sym typeface="Calibri"/>
              </a:rPr>
              <a:t>ata</a:t>
            </a:r>
            <a:endParaRPr/>
          </a:p>
          <a:p>
            <a:pPr indent="-571500" lvl="2" marL="1511300" rtl="0" algn="l">
              <a:lnSpc>
                <a:spcPct val="100000"/>
              </a:lnSpc>
              <a:spcBef>
                <a:spcPts val="400"/>
              </a:spcBef>
              <a:spcAft>
                <a:spcPts val="0"/>
              </a:spcAft>
              <a:buSzPts val="2000"/>
              <a:buFont typeface="Courier New"/>
              <a:buChar char="o"/>
            </a:pPr>
            <a:r>
              <a:rPr lang="en-US" sz="4000">
                <a:solidFill>
                  <a:schemeClr val="dk1"/>
                </a:solidFill>
                <a:latin typeface="Calibri"/>
                <a:ea typeface="Calibri"/>
                <a:cs typeface="Calibri"/>
                <a:sym typeface="Calibri"/>
              </a:rPr>
              <a:t>Report </a:t>
            </a:r>
            <a:r>
              <a:rPr lang="en-US" sz="4000">
                <a:solidFill>
                  <a:schemeClr val="dk1"/>
                </a:solidFill>
              </a:rPr>
              <a:t>k</a:t>
            </a:r>
            <a:r>
              <a:rPr lang="en-US" sz="4000">
                <a:solidFill>
                  <a:schemeClr val="dk1"/>
                </a:solidFill>
                <a:latin typeface="Calibri"/>
                <a:ea typeface="Calibri"/>
                <a:cs typeface="Calibri"/>
                <a:sym typeface="Calibri"/>
              </a:rPr>
              <a:t>ey </a:t>
            </a:r>
            <a:r>
              <a:rPr lang="en-US" sz="4000">
                <a:solidFill>
                  <a:schemeClr val="dk1"/>
                </a:solidFill>
              </a:rPr>
              <a:t>f</a:t>
            </a:r>
            <a:r>
              <a:rPr lang="en-US" sz="4000">
                <a:solidFill>
                  <a:schemeClr val="dk1"/>
                </a:solidFill>
                <a:latin typeface="Calibri"/>
                <a:ea typeface="Calibri"/>
                <a:cs typeface="Calibri"/>
                <a:sym typeface="Calibri"/>
              </a:rPr>
              <a:t>indings </a:t>
            </a:r>
            <a:r>
              <a:rPr lang="en-US" sz="4000">
                <a:solidFill>
                  <a:schemeClr val="dk1"/>
                </a:solidFill>
              </a:rPr>
              <a:t>s</a:t>
            </a:r>
            <a:r>
              <a:rPr lang="en-US" sz="4000">
                <a:solidFill>
                  <a:schemeClr val="dk1"/>
                </a:solidFill>
                <a:latin typeface="Calibri"/>
                <a:ea typeface="Calibri"/>
                <a:cs typeface="Calibri"/>
                <a:sym typeface="Calibri"/>
              </a:rPr>
              <a:t>ummarising</a:t>
            </a:r>
            <a:endParaRPr/>
          </a:p>
          <a:p>
            <a:pPr indent="-571500" lvl="2" marL="1511300" rtl="0" algn="l">
              <a:lnSpc>
                <a:spcPct val="100000"/>
              </a:lnSpc>
              <a:spcBef>
                <a:spcPts val="400"/>
              </a:spcBef>
              <a:spcAft>
                <a:spcPts val="0"/>
              </a:spcAft>
              <a:buSzPts val="2000"/>
              <a:buFont typeface="Courier New"/>
              <a:buChar char="o"/>
            </a:pPr>
            <a:r>
              <a:rPr lang="en-US" sz="4000">
                <a:solidFill>
                  <a:schemeClr val="dk1"/>
                </a:solidFill>
                <a:latin typeface="Calibri"/>
                <a:ea typeface="Calibri"/>
                <a:cs typeface="Calibri"/>
                <a:sym typeface="Calibri"/>
              </a:rPr>
              <a:t>Translate </a:t>
            </a:r>
            <a:r>
              <a:rPr lang="en-US" sz="4000">
                <a:solidFill>
                  <a:schemeClr val="dk1"/>
                </a:solidFill>
              </a:rPr>
              <a:t>r</a:t>
            </a:r>
            <a:r>
              <a:rPr lang="en-US" sz="4000">
                <a:solidFill>
                  <a:schemeClr val="dk1"/>
                </a:solidFill>
                <a:latin typeface="Calibri"/>
                <a:ea typeface="Calibri"/>
                <a:cs typeface="Calibri"/>
                <a:sym typeface="Calibri"/>
              </a:rPr>
              <a:t>esults into a PD </a:t>
            </a:r>
            <a:r>
              <a:rPr lang="en-US" sz="4000">
                <a:solidFill>
                  <a:schemeClr val="dk1"/>
                </a:solidFill>
              </a:rPr>
              <a:t>p</a:t>
            </a:r>
            <a:r>
              <a:rPr lang="en-US" sz="4000">
                <a:solidFill>
                  <a:schemeClr val="dk1"/>
                </a:solidFill>
                <a:latin typeface="Calibri"/>
                <a:ea typeface="Calibri"/>
                <a:cs typeface="Calibri"/>
                <a:sym typeface="Calibri"/>
              </a:rPr>
              <a:t>lan</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Phase 3: Share the report with</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Phase 4: Professional </a:t>
            </a:r>
            <a:r>
              <a:rPr lang="en-US" sz="4000">
                <a:solidFill>
                  <a:schemeClr val="dk1"/>
                </a:solidFill>
              </a:rPr>
              <a:t>d</a:t>
            </a:r>
            <a:r>
              <a:rPr lang="en-US" sz="4000">
                <a:solidFill>
                  <a:schemeClr val="dk1"/>
                </a:solidFill>
                <a:latin typeface="Calibri"/>
                <a:ea typeface="Calibri"/>
                <a:cs typeface="Calibri"/>
                <a:sym typeface="Calibri"/>
              </a:rPr>
              <a:t>evelopment</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Phase 5: School </a:t>
            </a:r>
            <a:r>
              <a:rPr lang="en-US" sz="4000">
                <a:solidFill>
                  <a:schemeClr val="dk1"/>
                </a:solidFill>
              </a:rPr>
              <a:t>i</a:t>
            </a:r>
            <a:r>
              <a:rPr lang="en-US" sz="4000">
                <a:solidFill>
                  <a:schemeClr val="dk1"/>
                </a:solidFill>
                <a:latin typeface="Calibri"/>
                <a:ea typeface="Calibri"/>
                <a:cs typeface="Calibri"/>
                <a:sym typeface="Calibri"/>
              </a:rPr>
              <a:t>mplementation</a:t>
            </a:r>
            <a:endParaRPr/>
          </a:p>
        </p:txBody>
      </p:sp>
      <p:sp>
        <p:nvSpPr>
          <p:cNvPr id="424" name="Google Shape;424;p39"/>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425" name="Google Shape;425;p39"/>
          <p:cNvGrpSpPr/>
          <p:nvPr/>
        </p:nvGrpSpPr>
        <p:grpSpPr>
          <a:xfrm>
            <a:off x="790770" y="-112458"/>
            <a:ext cx="1427175" cy="786776"/>
            <a:chOff x="0" y="-38100"/>
            <a:chExt cx="373234" cy="205757"/>
          </a:xfrm>
        </p:grpSpPr>
        <p:sp>
          <p:nvSpPr>
            <p:cNvPr id="426" name="Google Shape;426;p39"/>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27" name="Google Shape;427;p39"/>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428" name="Google Shape;428;p39"/>
          <p:cNvGrpSpPr/>
          <p:nvPr/>
        </p:nvGrpSpPr>
        <p:grpSpPr>
          <a:xfrm>
            <a:off x="0" y="-112458"/>
            <a:ext cx="315272" cy="786776"/>
            <a:chOff x="0" y="-38100"/>
            <a:chExt cx="82450" cy="205757"/>
          </a:xfrm>
        </p:grpSpPr>
        <p:sp>
          <p:nvSpPr>
            <p:cNvPr id="429" name="Google Shape;429;p39"/>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30" name="Google Shape;430;p39"/>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431" name="Google Shape;431;p39"/>
          <p:cNvGrpSpPr/>
          <p:nvPr/>
        </p:nvGrpSpPr>
        <p:grpSpPr>
          <a:xfrm>
            <a:off x="0" y="1116904"/>
            <a:ext cx="503883" cy="1931922"/>
            <a:chOff x="0" y="-38100"/>
            <a:chExt cx="131775" cy="505235"/>
          </a:xfrm>
        </p:grpSpPr>
        <p:sp>
          <p:nvSpPr>
            <p:cNvPr id="432" name="Google Shape;432;p39"/>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33" name="Google Shape;433;p39"/>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434" name="Google Shape;434;p39"/>
          <p:cNvPicPr preferRelativeResize="0"/>
          <p:nvPr/>
        </p:nvPicPr>
        <p:blipFill rotWithShape="1">
          <a:blip r:embed="rId4">
            <a:alphaModFix/>
          </a:blip>
          <a:srcRect b="0" l="0" r="0" t="0"/>
          <a:stretch/>
        </p:blipFill>
        <p:spPr>
          <a:xfrm>
            <a:off x="656274" y="2127675"/>
            <a:ext cx="5759437" cy="7816001"/>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 name="Shape 106"/>
        <p:cNvGrpSpPr/>
        <p:nvPr/>
      </p:nvGrpSpPr>
      <p:grpSpPr>
        <a:xfrm>
          <a:off x="0" y="0"/>
          <a:ext cx="0" cy="0"/>
          <a:chOff x="0" y="0"/>
          <a:chExt cx="0" cy="0"/>
        </a:xfrm>
      </p:grpSpPr>
      <p:sp>
        <p:nvSpPr>
          <p:cNvPr id="107" name="Google Shape;107;p2"/>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9216" l="0" r="0" t="-9217"/>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8" name="Google Shape;108;p2"/>
          <p:cNvSpPr/>
          <p:nvPr/>
        </p:nvSpPr>
        <p:spPr>
          <a:xfrm>
            <a:off x="2352099" y="-5416912"/>
            <a:ext cx="18288000" cy="18288000"/>
          </a:xfrm>
          <a:custGeom>
            <a:rect b="b" l="l" r="r" t="t"/>
            <a:pathLst>
              <a:path extrusionOk="0" h="18288000" w="18288000">
                <a:moveTo>
                  <a:pt x="0" y="0"/>
                </a:moveTo>
                <a:lnTo>
                  <a:pt x="18288000" y="0"/>
                </a:lnTo>
                <a:lnTo>
                  <a:pt x="18288000" y="18288000"/>
                </a:lnTo>
                <a:lnTo>
                  <a:pt x="0" y="18288000"/>
                </a:lnTo>
                <a:lnTo>
                  <a:pt x="0" y="0"/>
                </a:lnTo>
                <a:close/>
              </a:path>
            </a:pathLst>
          </a:custGeom>
          <a:blipFill rotWithShape="1">
            <a:blip r:embed="rId4">
              <a:alphaModFix amt="30000"/>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9" name="Google Shape;109;p2"/>
          <p:cNvSpPr txBox="1"/>
          <p:nvPr/>
        </p:nvSpPr>
        <p:spPr>
          <a:xfrm>
            <a:off x="3018959" y="4734437"/>
            <a:ext cx="12916942" cy="1881669"/>
          </a:xfrm>
          <a:prstGeom prst="rect">
            <a:avLst/>
          </a:prstGeom>
          <a:noFill/>
          <a:ln>
            <a:noFill/>
          </a:ln>
        </p:spPr>
        <p:txBody>
          <a:bodyPr anchorCtr="0" anchor="t" bIns="0" lIns="0" spcFirstLastPara="1" rIns="0" wrap="square" tIns="0">
            <a:spAutoFit/>
          </a:bodyPr>
          <a:lstStyle/>
          <a:p>
            <a:pPr indent="0" lvl="0" marL="0" marR="0" rtl="0" algn="ctr">
              <a:lnSpc>
                <a:spcPct val="109980"/>
              </a:lnSpc>
              <a:spcBef>
                <a:spcPts val="0"/>
              </a:spcBef>
              <a:spcAft>
                <a:spcPts val="0"/>
              </a:spcAft>
              <a:buClr>
                <a:srgbClr val="000000"/>
              </a:buClr>
              <a:buSzPts val="4000"/>
              <a:buFont typeface="Arial"/>
              <a:buNone/>
            </a:pPr>
            <a:r>
              <a:rPr b="0" i="0" lang="en-US" sz="4000" u="none" cap="none" strike="noStrike">
                <a:solidFill>
                  <a:srgbClr val="012B1B"/>
                </a:solidFill>
                <a:latin typeface="Bricolage Grotesque"/>
                <a:ea typeface="Bricolage Grotesque"/>
                <a:cs typeface="Bricolage Grotesque"/>
                <a:sym typeface="Bricolage Grotesque"/>
              </a:rPr>
              <a:t>Technical Literacy to Combat Disinformation</a:t>
            </a:r>
            <a:endParaRPr b="0" i="0" sz="1400" u="none" cap="none" strike="noStrike">
              <a:solidFill>
                <a:srgbClr val="000000"/>
              </a:solidFill>
              <a:latin typeface="Arial"/>
              <a:ea typeface="Arial"/>
              <a:cs typeface="Arial"/>
              <a:sym typeface="Arial"/>
            </a:endParaRPr>
          </a:p>
          <a:p>
            <a:pPr indent="0" lvl="0" marL="0" marR="0" rtl="0" algn="ctr">
              <a:lnSpc>
                <a:spcPct val="109980"/>
              </a:lnSpc>
              <a:spcBef>
                <a:spcPts val="0"/>
              </a:spcBef>
              <a:spcAft>
                <a:spcPts val="0"/>
              </a:spcAft>
              <a:buClr>
                <a:srgbClr val="000000"/>
              </a:buClr>
              <a:buSzPts val="4000"/>
              <a:buFont typeface="Arial"/>
              <a:buNone/>
            </a:pPr>
            <a:r>
              <a:rPr b="0" i="0" lang="en-US" sz="4000" u="none" cap="none" strike="noStrike">
                <a:solidFill>
                  <a:srgbClr val="012B1B"/>
                </a:solidFill>
                <a:latin typeface="Bricolage Grotesque"/>
                <a:ea typeface="Bricolage Grotesque"/>
                <a:cs typeface="Bricolage Grotesque"/>
                <a:sym typeface="Bricolage Grotesque"/>
              </a:rPr>
              <a:t>For School  Leaders</a:t>
            </a:r>
            <a:endParaRPr b="0" i="0" sz="3116" u="none" cap="none" strike="noStrike">
              <a:solidFill>
                <a:srgbClr val="012B1B"/>
              </a:solidFill>
              <a:latin typeface="Bricolage Grotesque"/>
              <a:ea typeface="Bricolage Grotesque"/>
              <a:cs typeface="Bricolage Grotesque"/>
              <a:sym typeface="Bricolage Grotesque"/>
            </a:endParaRPr>
          </a:p>
          <a:p>
            <a:pPr indent="0" lvl="0" marL="0" marR="0" rtl="0" algn="ctr">
              <a:lnSpc>
                <a:spcPct val="109980"/>
              </a:lnSpc>
              <a:spcBef>
                <a:spcPts val="0"/>
              </a:spcBef>
              <a:spcAft>
                <a:spcPts val="0"/>
              </a:spcAft>
              <a:buClr>
                <a:srgbClr val="000000"/>
              </a:buClr>
              <a:buSzPts val="3116"/>
              <a:buFont typeface="Arial"/>
              <a:buNone/>
            </a:pPr>
            <a:r>
              <a:rPr b="0" i="0" lang="en-US" sz="3116" u="none" cap="none" strike="noStrike">
                <a:solidFill>
                  <a:srgbClr val="012B1B"/>
                </a:solidFill>
                <a:latin typeface="Bricolage Grotesque"/>
                <a:ea typeface="Bricolage Grotesque"/>
                <a:cs typeface="Bricolage Grotesque"/>
                <a:sym typeface="Bricolage Grotesque"/>
              </a:rPr>
              <a:t>(about 2-4 hours)</a:t>
            </a:r>
            <a:endParaRPr b="0" i="0" sz="1400" u="none" cap="none" strike="noStrike">
              <a:solidFill>
                <a:srgbClr val="000000"/>
              </a:solidFill>
              <a:latin typeface="Arial"/>
              <a:ea typeface="Arial"/>
              <a:cs typeface="Arial"/>
              <a:sym typeface="Arial"/>
            </a:endParaRPr>
          </a:p>
        </p:txBody>
      </p:sp>
      <p:sp>
        <p:nvSpPr>
          <p:cNvPr id="110" name="Google Shape;110;p2"/>
          <p:cNvSpPr txBox="1"/>
          <p:nvPr/>
        </p:nvSpPr>
        <p:spPr>
          <a:xfrm>
            <a:off x="4314200" y="2959025"/>
            <a:ext cx="10111200" cy="1588512"/>
          </a:xfrm>
          <a:prstGeom prst="rect">
            <a:avLst/>
          </a:prstGeom>
          <a:noFill/>
          <a:ln>
            <a:noFill/>
          </a:ln>
        </p:spPr>
        <p:txBody>
          <a:bodyPr anchorCtr="0" anchor="t" bIns="0" lIns="0" spcFirstLastPara="1" rIns="0" wrap="square" tIns="0">
            <a:spAutoFit/>
          </a:bodyPr>
          <a:lstStyle/>
          <a:p>
            <a:pPr indent="0" lvl="0" marL="0" marR="0" rtl="0" algn="ctr">
              <a:lnSpc>
                <a:spcPct val="109995"/>
              </a:lnSpc>
              <a:spcBef>
                <a:spcPts val="0"/>
              </a:spcBef>
              <a:spcAft>
                <a:spcPts val="0"/>
              </a:spcAft>
              <a:buClr>
                <a:srgbClr val="000000"/>
              </a:buClr>
              <a:buSzPts val="9384"/>
              <a:buFont typeface="Arial"/>
              <a:buNone/>
            </a:pPr>
            <a:r>
              <a:rPr b="1" i="0" lang="en-US" sz="9384" u="none" cap="none" strike="noStrike">
                <a:solidFill>
                  <a:srgbClr val="012B1B"/>
                </a:solidFill>
                <a:latin typeface="Bricolage Grotesque"/>
                <a:ea typeface="Bricolage Grotesque"/>
                <a:cs typeface="Bricolage Grotesque"/>
                <a:sym typeface="Bricolage Grotesque"/>
              </a:rPr>
              <a:t>MODULE</a:t>
            </a:r>
            <a:endParaRPr b="0" i="0" sz="1400" u="none" cap="none" strike="noStrike">
              <a:solidFill>
                <a:srgbClr val="000000"/>
              </a:solidFill>
              <a:latin typeface="Arial"/>
              <a:ea typeface="Arial"/>
              <a:cs typeface="Arial"/>
              <a:sym typeface="Arial"/>
            </a:endParaRPr>
          </a:p>
        </p:txBody>
      </p:sp>
      <p:sp>
        <p:nvSpPr>
          <p:cNvPr id="111" name="Google Shape;111;p2"/>
          <p:cNvSpPr txBox="1"/>
          <p:nvPr/>
        </p:nvSpPr>
        <p:spPr>
          <a:xfrm>
            <a:off x="14272116" y="6815371"/>
            <a:ext cx="3455295" cy="712824"/>
          </a:xfrm>
          <a:prstGeom prst="rect">
            <a:avLst/>
          </a:prstGeom>
          <a:noFill/>
          <a:ln>
            <a:noFill/>
          </a:ln>
        </p:spPr>
        <p:txBody>
          <a:bodyPr anchorCtr="0" anchor="t" bIns="0" lIns="0" spcFirstLastPara="1" rIns="0" wrap="square" tIns="0">
            <a:spAutoFit/>
          </a:bodyPr>
          <a:lstStyle/>
          <a:p>
            <a:pPr indent="0" lvl="0" marL="0" marR="0" rtl="0" algn="ctr">
              <a:lnSpc>
                <a:spcPct val="150032"/>
              </a:lnSpc>
              <a:spcBef>
                <a:spcPts val="0"/>
              </a:spcBef>
              <a:spcAft>
                <a:spcPts val="0"/>
              </a:spcAft>
              <a:buClr>
                <a:srgbClr val="000000"/>
              </a:buClr>
              <a:buSzPts val="3088"/>
              <a:buFont typeface="Arial"/>
              <a:buNone/>
            </a:pPr>
            <a:r>
              <a:rPr b="1" i="0" lang="en-US" sz="3088" u="none" cap="none" strike="noStrike">
                <a:solidFill>
                  <a:srgbClr val="0C4DA2"/>
                </a:solidFill>
                <a:latin typeface="Bricolage Grotesque"/>
                <a:ea typeface="Bricolage Grotesque"/>
                <a:cs typeface="Bricolage Grotesque"/>
                <a:sym typeface="Bricolage Grotesque"/>
              </a:rPr>
              <a:t>Developed by:</a:t>
            </a:r>
            <a:endParaRPr b="0" i="0" sz="1400" u="none" cap="none" strike="noStrike">
              <a:solidFill>
                <a:srgbClr val="000000"/>
              </a:solidFill>
              <a:latin typeface="Arial"/>
              <a:ea typeface="Arial"/>
              <a:cs typeface="Arial"/>
              <a:sym typeface="Arial"/>
            </a:endParaRPr>
          </a:p>
        </p:txBody>
      </p:sp>
      <p:sp>
        <p:nvSpPr>
          <p:cNvPr id="112" name="Google Shape;112;p2"/>
          <p:cNvSpPr txBox="1"/>
          <p:nvPr/>
        </p:nvSpPr>
        <p:spPr>
          <a:xfrm>
            <a:off x="13187836" y="7489686"/>
            <a:ext cx="4829269" cy="1425647"/>
          </a:xfrm>
          <a:prstGeom prst="rect">
            <a:avLst/>
          </a:prstGeom>
          <a:noFill/>
          <a:ln>
            <a:noFill/>
          </a:ln>
        </p:spPr>
        <p:txBody>
          <a:bodyPr anchorCtr="0" anchor="t" bIns="0" lIns="0" spcFirstLastPara="1" rIns="0" wrap="square" tIns="0">
            <a:spAutoFit/>
          </a:bodyPr>
          <a:lstStyle/>
          <a:p>
            <a:pPr indent="0" lvl="0" marL="0" marR="0" rtl="0" algn="ctr">
              <a:lnSpc>
                <a:spcPct val="150032"/>
              </a:lnSpc>
              <a:spcBef>
                <a:spcPts val="0"/>
              </a:spcBef>
              <a:spcAft>
                <a:spcPts val="0"/>
              </a:spcAft>
              <a:buClr>
                <a:srgbClr val="000000"/>
              </a:buClr>
              <a:buSzPts val="3088"/>
              <a:buFont typeface="Arial"/>
              <a:buNone/>
            </a:pPr>
            <a:r>
              <a:rPr b="0" i="1" lang="en-US" sz="3088" u="none" cap="none" strike="noStrike">
                <a:solidFill>
                  <a:srgbClr val="000000"/>
                </a:solidFill>
                <a:latin typeface="Bricolage Grotesque"/>
                <a:ea typeface="Bricolage Grotesque"/>
                <a:cs typeface="Bricolage Grotesque"/>
                <a:sym typeface="Bricolage Grotesque"/>
              </a:rPr>
              <a:t>Márta Turcsányi-Szabó &amp; Franci Mikófalvy (ELTE)</a:t>
            </a:r>
            <a:endParaRPr b="0" i="1" sz="1400" u="none" cap="none" strike="noStrike">
              <a:solidFill>
                <a:srgbClr val="000000"/>
              </a:solidFill>
              <a:latin typeface="Arial"/>
              <a:ea typeface="Arial"/>
              <a:cs typeface="Arial"/>
              <a:sym typeface="Arial"/>
            </a:endParaRPr>
          </a:p>
        </p:txBody>
      </p:sp>
      <p:sp>
        <p:nvSpPr>
          <p:cNvPr id="113" name="Google Shape;113;p2"/>
          <p:cNvSpPr/>
          <p:nvPr/>
        </p:nvSpPr>
        <p:spPr>
          <a:xfrm>
            <a:off x="1028700" y="10287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4" name="Google Shape;114;p2"/>
          <p:cNvSpPr/>
          <p:nvPr/>
        </p:nvSpPr>
        <p:spPr>
          <a:xfrm>
            <a:off x="13138171" y="526738"/>
            <a:ext cx="5149829" cy="1628968"/>
          </a:xfrm>
          <a:custGeom>
            <a:rect b="b" l="l" r="r" t="t"/>
            <a:pathLst>
              <a:path extrusionOk="0" h="1628968" w="5149829">
                <a:moveTo>
                  <a:pt x="0" y="0"/>
                </a:moveTo>
                <a:lnTo>
                  <a:pt x="5149829" y="0"/>
                </a:lnTo>
                <a:lnTo>
                  <a:pt x="5149829" y="1628969"/>
                </a:lnTo>
                <a:lnTo>
                  <a:pt x="0" y="1628969"/>
                </a:lnTo>
                <a:lnTo>
                  <a:pt x="0" y="0"/>
                </a:lnTo>
                <a:close/>
              </a:path>
            </a:pathLst>
          </a:custGeom>
          <a:blipFill rotWithShape="1">
            <a:blip r:embed="rId6">
              <a:alphaModFix/>
            </a:blip>
            <a:stretch>
              <a:fillRect b="0" l="-152"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5" name="Google Shape;115;p2"/>
          <p:cNvSpPr/>
          <p:nvPr/>
        </p:nvSpPr>
        <p:spPr>
          <a:xfrm>
            <a:off x="4550066" y="8927342"/>
            <a:ext cx="3872623" cy="864030"/>
          </a:xfrm>
          <a:custGeom>
            <a:rect b="b" l="l" r="r" t="t"/>
            <a:pathLst>
              <a:path extrusionOk="0" h="864030" w="3872623">
                <a:moveTo>
                  <a:pt x="0" y="0"/>
                </a:moveTo>
                <a:lnTo>
                  <a:pt x="3872623" y="0"/>
                </a:lnTo>
                <a:lnTo>
                  <a:pt x="3872623" y="864030"/>
                </a:lnTo>
                <a:lnTo>
                  <a:pt x="0" y="864030"/>
                </a:lnTo>
                <a:lnTo>
                  <a:pt x="0" y="0"/>
                </a:lnTo>
                <a:close/>
              </a:path>
            </a:pathLst>
          </a:custGeom>
          <a:blipFill rotWithShape="1">
            <a:blip r:embed="rId7">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6" name="Google Shape;116;p2"/>
          <p:cNvSpPr/>
          <p:nvPr/>
        </p:nvSpPr>
        <p:spPr>
          <a:xfrm>
            <a:off x="8736265" y="8950720"/>
            <a:ext cx="5135916" cy="745783"/>
          </a:xfrm>
          <a:custGeom>
            <a:rect b="b" l="l" r="r" t="t"/>
            <a:pathLst>
              <a:path extrusionOk="0" h="745783" w="5135916">
                <a:moveTo>
                  <a:pt x="0" y="0"/>
                </a:moveTo>
                <a:lnTo>
                  <a:pt x="5135916" y="0"/>
                </a:lnTo>
                <a:lnTo>
                  <a:pt x="5135916" y="745783"/>
                </a:lnTo>
                <a:lnTo>
                  <a:pt x="0" y="745783"/>
                </a:lnTo>
                <a:lnTo>
                  <a:pt x="0" y="0"/>
                </a:lnTo>
                <a:close/>
              </a:path>
            </a:pathLst>
          </a:custGeom>
          <a:blipFill rotWithShape="1">
            <a:blip r:embed="rId8">
              <a:alphaModFix/>
            </a:blip>
            <a:stretch>
              <a:fillRect b="0" l="0" r="-101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7" name="Google Shape;117;p2"/>
          <p:cNvSpPr/>
          <p:nvPr/>
        </p:nvSpPr>
        <p:spPr>
          <a:xfrm>
            <a:off x="16096089" y="9169463"/>
            <a:ext cx="485872" cy="451814"/>
          </a:xfrm>
          <a:custGeom>
            <a:rect b="b" l="l" r="r" t="t"/>
            <a:pathLst>
              <a:path extrusionOk="0" h="451814" w="485872">
                <a:moveTo>
                  <a:pt x="0" y="0"/>
                </a:moveTo>
                <a:lnTo>
                  <a:pt x="485872" y="0"/>
                </a:lnTo>
                <a:lnTo>
                  <a:pt x="485872" y="451814"/>
                </a:lnTo>
                <a:lnTo>
                  <a:pt x="0" y="451814"/>
                </a:lnTo>
                <a:lnTo>
                  <a:pt x="0" y="0"/>
                </a:lnTo>
                <a:close/>
              </a:path>
            </a:pathLst>
          </a:custGeom>
          <a:blipFill rotWithShape="1">
            <a:blip r:embed="rId5">
              <a:alphaModFix/>
            </a:blip>
            <a:stretch>
              <a:fillRect b="-210896" l="-514628" r="-108123"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18" name="Google Shape;118;p2"/>
          <p:cNvGrpSpPr/>
          <p:nvPr/>
        </p:nvGrpSpPr>
        <p:grpSpPr>
          <a:xfrm>
            <a:off x="11634460" y="9208469"/>
            <a:ext cx="841535" cy="978905"/>
            <a:chOff x="0" y="-38100"/>
            <a:chExt cx="171548" cy="199551"/>
          </a:xfrm>
        </p:grpSpPr>
        <p:sp>
          <p:nvSpPr>
            <p:cNvPr id="119" name="Google Shape;119;p2"/>
            <p:cNvSpPr/>
            <p:nvPr/>
          </p:nvSpPr>
          <p:spPr>
            <a:xfrm>
              <a:off x="0" y="0"/>
              <a:ext cx="171548" cy="161451"/>
            </a:xfrm>
            <a:custGeom>
              <a:rect b="b" l="l" r="r" t="t"/>
              <a:pathLst>
                <a:path extrusionOk="0" h="161451" w="171548">
                  <a:moveTo>
                    <a:pt x="0" y="0"/>
                  </a:moveTo>
                  <a:lnTo>
                    <a:pt x="171548" y="0"/>
                  </a:lnTo>
                  <a:lnTo>
                    <a:pt x="171548" y="161451"/>
                  </a:lnTo>
                  <a:lnTo>
                    <a:pt x="0" y="161451"/>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0" name="Google Shape;120;p2"/>
            <p:cNvSpPr txBox="1"/>
            <p:nvPr/>
          </p:nvSpPr>
          <p:spPr>
            <a:xfrm>
              <a:off x="0" y="-38100"/>
              <a:ext cx="171548" cy="199551"/>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21" name="Google Shape;121;p2"/>
          <p:cNvGrpSpPr/>
          <p:nvPr/>
        </p:nvGrpSpPr>
        <p:grpSpPr>
          <a:xfrm>
            <a:off x="13329797" y="9781642"/>
            <a:ext cx="1455712" cy="582902"/>
            <a:chOff x="0" y="-38100"/>
            <a:chExt cx="296749" cy="118826"/>
          </a:xfrm>
        </p:grpSpPr>
        <p:sp>
          <p:nvSpPr>
            <p:cNvPr id="122" name="Google Shape;122;p2"/>
            <p:cNvSpPr/>
            <p:nvPr/>
          </p:nvSpPr>
          <p:spPr>
            <a:xfrm>
              <a:off x="0" y="0"/>
              <a:ext cx="296749" cy="80726"/>
            </a:xfrm>
            <a:custGeom>
              <a:rect b="b" l="l" r="r" t="t"/>
              <a:pathLst>
                <a:path extrusionOk="0" h="80726" w="296749">
                  <a:moveTo>
                    <a:pt x="0" y="0"/>
                  </a:moveTo>
                  <a:lnTo>
                    <a:pt x="296749" y="0"/>
                  </a:lnTo>
                  <a:lnTo>
                    <a:pt x="296749" y="80726"/>
                  </a:lnTo>
                  <a:lnTo>
                    <a:pt x="0" y="80726"/>
                  </a:lnTo>
                  <a:close/>
                </a:path>
              </a:pathLst>
            </a:custGeom>
            <a:solidFill>
              <a:srgbClr val="C7EAFC">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3" name="Google Shape;123;p2"/>
            <p:cNvSpPr txBox="1"/>
            <p:nvPr/>
          </p:nvSpPr>
          <p:spPr>
            <a:xfrm>
              <a:off x="0" y="-38100"/>
              <a:ext cx="296749" cy="118826"/>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24" name="Google Shape;124;p2"/>
          <p:cNvGrpSpPr/>
          <p:nvPr/>
        </p:nvGrpSpPr>
        <p:grpSpPr>
          <a:xfrm>
            <a:off x="17589122" y="8110979"/>
            <a:ext cx="828587" cy="996659"/>
            <a:chOff x="0" y="-38100"/>
            <a:chExt cx="168909" cy="203170"/>
          </a:xfrm>
        </p:grpSpPr>
        <p:sp>
          <p:nvSpPr>
            <p:cNvPr id="125" name="Google Shape;125;p2"/>
            <p:cNvSpPr/>
            <p:nvPr/>
          </p:nvSpPr>
          <p:spPr>
            <a:xfrm>
              <a:off x="0" y="0"/>
              <a:ext cx="168909" cy="165070"/>
            </a:xfrm>
            <a:custGeom>
              <a:rect b="b" l="l" r="r" t="t"/>
              <a:pathLst>
                <a:path extrusionOk="0" h="165070" w="168909">
                  <a:moveTo>
                    <a:pt x="0" y="0"/>
                  </a:moveTo>
                  <a:lnTo>
                    <a:pt x="168909" y="0"/>
                  </a:lnTo>
                  <a:lnTo>
                    <a:pt x="168909" y="165070"/>
                  </a:lnTo>
                  <a:lnTo>
                    <a:pt x="0" y="165070"/>
                  </a:lnTo>
                  <a:close/>
                </a:path>
              </a:pathLst>
            </a:custGeom>
            <a:solidFill>
              <a:srgbClr val="C7EAFC">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6" name="Google Shape;126;p2"/>
            <p:cNvSpPr txBox="1"/>
            <p:nvPr/>
          </p:nvSpPr>
          <p:spPr>
            <a:xfrm>
              <a:off x="0" y="-38100"/>
              <a:ext cx="168909" cy="203170"/>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27" name="Google Shape;127;p2"/>
          <p:cNvGrpSpPr/>
          <p:nvPr/>
        </p:nvGrpSpPr>
        <p:grpSpPr>
          <a:xfrm>
            <a:off x="17140037" y="9298379"/>
            <a:ext cx="828587" cy="996659"/>
            <a:chOff x="0" y="-38100"/>
            <a:chExt cx="168909" cy="203170"/>
          </a:xfrm>
        </p:grpSpPr>
        <p:sp>
          <p:nvSpPr>
            <p:cNvPr id="128" name="Google Shape;128;p2"/>
            <p:cNvSpPr/>
            <p:nvPr/>
          </p:nvSpPr>
          <p:spPr>
            <a:xfrm>
              <a:off x="0" y="0"/>
              <a:ext cx="168909" cy="165070"/>
            </a:xfrm>
            <a:custGeom>
              <a:rect b="b" l="l" r="r" t="t"/>
              <a:pathLst>
                <a:path extrusionOk="0" h="165070" w="168909">
                  <a:moveTo>
                    <a:pt x="0" y="0"/>
                  </a:moveTo>
                  <a:lnTo>
                    <a:pt x="168909" y="0"/>
                  </a:lnTo>
                  <a:lnTo>
                    <a:pt x="168909" y="165070"/>
                  </a:lnTo>
                  <a:lnTo>
                    <a:pt x="0" y="165070"/>
                  </a:lnTo>
                  <a:close/>
                </a:path>
              </a:pathLst>
            </a:custGeom>
            <a:solidFill>
              <a:srgbClr val="7961AB">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9" name="Google Shape;129;p2"/>
            <p:cNvSpPr txBox="1"/>
            <p:nvPr/>
          </p:nvSpPr>
          <p:spPr>
            <a:xfrm>
              <a:off x="0" y="-38100"/>
              <a:ext cx="168909" cy="203170"/>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30" name="Google Shape;130;p2"/>
          <p:cNvGrpSpPr/>
          <p:nvPr/>
        </p:nvGrpSpPr>
        <p:grpSpPr>
          <a:xfrm>
            <a:off x="10530989" y="9659703"/>
            <a:ext cx="543464" cy="733487"/>
            <a:chOff x="0" y="-38100"/>
            <a:chExt cx="110786" cy="149523"/>
          </a:xfrm>
        </p:grpSpPr>
        <p:sp>
          <p:nvSpPr>
            <p:cNvPr id="131" name="Google Shape;131;p2"/>
            <p:cNvSpPr/>
            <p:nvPr/>
          </p:nvSpPr>
          <p:spPr>
            <a:xfrm>
              <a:off x="0" y="0"/>
              <a:ext cx="110786" cy="111423"/>
            </a:xfrm>
            <a:custGeom>
              <a:rect b="b" l="l" r="r" t="t"/>
              <a:pathLst>
                <a:path extrusionOk="0" h="111423" w="110786">
                  <a:moveTo>
                    <a:pt x="0" y="0"/>
                  </a:moveTo>
                  <a:lnTo>
                    <a:pt x="110786" y="0"/>
                  </a:lnTo>
                  <a:lnTo>
                    <a:pt x="110786" y="111423"/>
                  </a:lnTo>
                  <a:lnTo>
                    <a:pt x="0" y="111423"/>
                  </a:lnTo>
                  <a:close/>
                </a:path>
              </a:pathLst>
            </a:custGeom>
            <a:solidFill>
              <a:srgbClr val="7961AB">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2" name="Google Shape;132;p2"/>
            <p:cNvSpPr txBox="1"/>
            <p:nvPr/>
          </p:nvSpPr>
          <p:spPr>
            <a:xfrm>
              <a:off x="0" y="-38100"/>
              <a:ext cx="110786" cy="149523"/>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33" name="Google Shape;133;p2"/>
          <p:cNvGrpSpPr/>
          <p:nvPr/>
        </p:nvGrpSpPr>
        <p:grpSpPr>
          <a:xfrm>
            <a:off x="16096089" y="9757855"/>
            <a:ext cx="630570" cy="537183"/>
            <a:chOff x="0" y="-38100"/>
            <a:chExt cx="128543" cy="109506"/>
          </a:xfrm>
        </p:grpSpPr>
        <p:sp>
          <p:nvSpPr>
            <p:cNvPr id="134" name="Google Shape;134;p2"/>
            <p:cNvSpPr/>
            <p:nvPr/>
          </p:nvSpPr>
          <p:spPr>
            <a:xfrm>
              <a:off x="0" y="0"/>
              <a:ext cx="128543" cy="71406"/>
            </a:xfrm>
            <a:custGeom>
              <a:rect b="b" l="l" r="r" t="t"/>
              <a:pathLst>
                <a:path extrusionOk="0" h="71406" w="128543">
                  <a:moveTo>
                    <a:pt x="0" y="0"/>
                  </a:moveTo>
                  <a:lnTo>
                    <a:pt x="128543" y="0"/>
                  </a:lnTo>
                  <a:lnTo>
                    <a:pt x="128543" y="71406"/>
                  </a:lnTo>
                  <a:lnTo>
                    <a:pt x="0" y="71406"/>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5" name="Google Shape;135;p2"/>
            <p:cNvSpPr txBox="1"/>
            <p:nvPr/>
          </p:nvSpPr>
          <p:spPr>
            <a:xfrm>
              <a:off x="0" y="-38100"/>
              <a:ext cx="128543" cy="109506"/>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36" name="Google Shape;136;p2"/>
          <p:cNvGrpSpPr/>
          <p:nvPr/>
        </p:nvGrpSpPr>
        <p:grpSpPr>
          <a:xfrm>
            <a:off x="0" y="-112458"/>
            <a:ext cx="315272" cy="786776"/>
            <a:chOff x="0" y="-38100"/>
            <a:chExt cx="82450" cy="205757"/>
          </a:xfrm>
        </p:grpSpPr>
        <p:sp>
          <p:nvSpPr>
            <p:cNvPr id="137" name="Google Shape;137;p2"/>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8" name="Google Shape;138;p2"/>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39" name="Google Shape;139;p2"/>
          <p:cNvGrpSpPr/>
          <p:nvPr/>
        </p:nvGrpSpPr>
        <p:grpSpPr>
          <a:xfrm>
            <a:off x="0" y="1116904"/>
            <a:ext cx="503883" cy="1931922"/>
            <a:chOff x="0" y="-38100"/>
            <a:chExt cx="131775" cy="505235"/>
          </a:xfrm>
        </p:grpSpPr>
        <p:sp>
          <p:nvSpPr>
            <p:cNvPr id="140" name="Google Shape;140;p2"/>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1" name="Google Shape;141;p2"/>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42" name="Google Shape;142;p2"/>
          <p:cNvGrpSpPr/>
          <p:nvPr/>
        </p:nvGrpSpPr>
        <p:grpSpPr>
          <a:xfrm>
            <a:off x="790770" y="-112458"/>
            <a:ext cx="1427175" cy="786776"/>
            <a:chOff x="0" y="-38100"/>
            <a:chExt cx="373234" cy="205757"/>
          </a:xfrm>
        </p:grpSpPr>
        <p:sp>
          <p:nvSpPr>
            <p:cNvPr id="143" name="Google Shape;143;p2"/>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4" name="Google Shape;144;p2"/>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8" name="Shape 438"/>
        <p:cNvGrpSpPr/>
        <p:nvPr/>
      </p:nvGrpSpPr>
      <p:grpSpPr>
        <a:xfrm>
          <a:off x="0" y="0"/>
          <a:ext cx="0" cy="0"/>
          <a:chOff x="0" y="0"/>
          <a:chExt cx="0" cy="0"/>
        </a:xfrm>
      </p:grpSpPr>
      <p:sp>
        <p:nvSpPr>
          <p:cNvPr id="439" name="Google Shape;439;p5"/>
          <p:cNvSpPr txBox="1"/>
          <p:nvPr>
            <p:ph type="ctrTitle"/>
          </p:nvPr>
        </p:nvSpPr>
        <p:spPr>
          <a:xfrm>
            <a:off x="3089893" y="505270"/>
            <a:ext cx="14748300" cy="1470000"/>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Bricolage Grotesque"/>
                <a:ea typeface="Bricolage Grotesque"/>
                <a:cs typeface="Bricolage Grotesque"/>
                <a:sym typeface="Bricolage Grotesque"/>
              </a:rPr>
              <a:t>School implementation</a:t>
            </a:r>
            <a:endParaRPr b="1"/>
          </a:p>
        </p:txBody>
      </p:sp>
      <p:sp>
        <p:nvSpPr>
          <p:cNvPr id="440" name="Google Shape;440;p5"/>
          <p:cNvSpPr txBox="1"/>
          <p:nvPr>
            <p:ph idx="1" type="subTitle"/>
          </p:nvPr>
        </p:nvSpPr>
        <p:spPr>
          <a:xfrm>
            <a:off x="7772400" y="2564259"/>
            <a:ext cx="9241800" cy="3687000"/>
          </a:xfrm>
          <a:prstGeom prst="rect">
            <a:avLst/>
          </a:prstGeom>
          <a:noFill/>
          <a:ln>
            <a:noFill/>
          </a:ln>
        </p:spPr>
        <p:txBody>
          <a:bodyPr anchorCtr="0" anchor="t" bIns="45700" lIns="91425" spcFirstLastPara="1" rIns="91425" wrap="square" tIns="45700">
            <a:noAutofit/>
          </a:bodyPr>
          <a:lstStyle/>
          <a:p>
            <a:pPr indent="0" lvl="0" marL="25400" rtl="0" algn="l">
              <a:lnSpc>
                <a:spcPct val="100000"/>
              </a:lnSpc>
              <a:spcBef>
                <a:spcPts val="640"/>
              </a:spcBef>
              <a:spcAft>
                <a:spcPts val="0"/>
              </a:spcAft>
              <a:buSzPts val="3200"/>
              <a:buNone/>
            </a:pPr>
            <a:r>
              <a:rPr b="1" lang="en-US"/>
              <a:t>Ethical issues facing schools:</a:t>
            </a:r>
            <a:endParaRPr/>
          </a:p>
          <a:p>
            <a:pPr indent="-457200" lvl="0" marL="482600" rtl="0" algn="l">
              <a:lnSpc>
                <a:spcPct val="100000"/>
              </a:lnSpc>
              <a:spcBef>
                <a:spcPts val="640"/>
              </a:spcBef>
              <a:spcAft>
                <a:spcPts val="0"/>
              </a:spcAft>
              <a:buSzPts val="3200"/>
              <a:buFont typeface="Arial"/>
              <a:buChar char="•"/>
            </a:pPr>
            <a:r>
              <a:rPr lang="en-US"/>
              <a:t>Data Privacy and Protection</a:t>
            </a:r>
            <a:endParaRPr/>
          </a:p>
          <a:p>
            <a:pPr indent="-457200" lvl="0" marL="482600" rtl="0" algn="l">
              <a:lnSpc>
                <a:spcPct val="100000"/>
              </a:lnSpc>
              <a:spcBef>
                <a:spcPts val="640"/>
              </a:spcBef>
              <a:spcAft>
                <a:spcPts val="0"/>
              </a:spcAft>
              <a:buSzPts val="3200"/>
              <a:buFont typeface="Arial"/>
              <a:buChar char="•"/>
            </a:pPr>
            <a:r>
              <a:rPr lang="en-US"/>
              <a:t>Algorithmic Bias and Fairness </a:t>
            </a:r>
            <a:endParaRPr/>
          </a:p>
          <a:p>
            <a:pPr indent="-457200" lvl="0" marL="482600" rtl="0" algn="l">
              <a:lnSpc>
                <a:spcPct val="100000"/>
              </a:lnSpc>
              <a:spcBef>
                <a:spcPts val="640"/>
              </a:spcBef>
              <a:spcAft>
                <a:spcPts val="0"/>
              </a:spcAft>
              <a:buSzPts val="3200"/>
              <a:buFont typeface="Arial"/>
              <a:buChar char="•"/>
            </a:pPr>
            <a:r>
              <a:rPr lang="en-US"/>
              <a:t>Transparency and Accountability </a:t>
            </a:r>
            <a:endParaRPr/>
          </a:p>
          <a:p>
            <a:pPr indent="-457200" lvl="0" marL="482600" rtl="0" algn="l">
              <a:lnSpc>
                <a:spcPct val="100000"/>
              </a:lnSpc>
              <a:spcBef>
                <a:spcPts val="640"/>
              </a:spcBef>
              <a:spcAft>
                <a:spcPts val="0"/>
              </a:spcAft>
              <a:buSzPts val="3200"/>
              <a:buFont typeface="Arial"/>
              <a:buChar char="•"/>
            </a:pPr>
            <a:r>
              <a:rPr lang="en-US"/>
              <a:t>Cybersecurity and Protection from Threats </a:t>
            </a:r>
            <a:endParaRPr/>
          </a:p>
          <a:p>
            <a:pPr indent="-457200" lvl="0" marL="482600" rtl="0" algn="l">
              <a:lnSpc>
                <a:spcPct val="100000"/>
              </a:lnSpc>
              <a:spcBef>
                <a:spcPts val="640"/>
              </a:spcBef>
              <a:spcAft>
                <a:spcPts val="0"/>
              </a:spcAft>
              <a:buSzPts val="3200"/>
              <a:buFont typeface="Arial"/>
              <a:buChar char="•"/>
            </a:pPr>
            <a:r>
              <a:rPr lang="en-US"/>
              <a:t>Informed Consent and Autonomy </a:t>
            </a:r>
            <a:endParaRPr/>
          </a:p>
          <a:p>
            <a:pPr indent="-457200" lvl="0" marL="482600" rtl="0" algn="l">
              <a:lnSpc>
                <a:spcPct val="100000"/>
              </a:lnSpc>
              <a:spcBef>
                <a:spcPts val="640"/>
              </a:spcBef>
              <a:spcAft>
                <a:spcPts val="0"/>
              </a:spcAft>
              <a:buSzPts val="3200"/>
              <a:buFont typeface="Arial"/>
              <a:buChar char="•"/>
            </a:pPr>
            <a:r>
              <a:rPr lang="en-US"/>
              <a:t>Misinformation, Disinformation, and Deepfakes </a:t>
            </a:r>
            <a:endParaRPr/>
          </a:p>
          <a:p>
            <a:pPr indent="-457200" lvl="0" marL="482600" rtl="0" algn="l">
              <a:lnSpc>
                <a:spcPct val="100000"/>
              </a:lnSpc>
              <a:spcBef>
                <a:spcPts val="640"/>
              </a:spcBef>
              <a:spcAft>
                <a:spcPts val="0"/>
              </a:spcAft>
              <a:buSzPts val="3200"/>
              <a:buFont typeface="Arial"/>
              <a:buChar char="•"/>
            </a:pPr>
            <a:r>
              <a:rPr lang="en-US"/>
              <a:t>Over-reliance on AI </a:t>
            </a:r>
            <a:endParaRPr/>
          </a:p>
          <a:p>
            <a:pPr indent="-457200" lvl="0" marL="482600" rtl="0" algn="l">
              <a:lnSpc>
                <a:spcPct val="100000"/>
              </a:lnSpc>
              <a:spcBef>
                <a:spcPts val="640"/>
              </a:spcBef>
              <a:spcAft>
                <a:spcPts val="0"/>
              </a:spcAft>
              <a:buSzPts val="3200"/>
              <a:buFont typeface="Arial"/>
              <a:buChar char="•"/>
            </a:pPr>
            <a:r>
              <a:rPr lang="en-US"/>
              <a:t>Digital Equity and Access </a:t>
            </a:r>
            <a:endParaRPr/>
          </a:p>
          <a:p>
            <a:pPr indent="-457200" lvl="0" marL="482600" rtl="0" algn="l">
              <a:lnSpc>
                <a:spcPct val="100000"/>
              </a:lnSpc>
              <a:spcBef>
                <a:spcPts val="640"/>
              </a:spcBef>
              <a:spcAft>
                <a:spcPts val="0"/>
              </a:spcAft>
              <a:buSzPts val="3200"/>
              <a:buFont typeface="Arial"/>
              <a:buChar char="•"/>
            </a:pPr>
            <a:r>
              <a:rPr lang="en-US"/>
              <a:t>Teacher Preparedness and Professional Responsibility </a:t>
            </a:r>
            <a:endParaRPr/>
          </a:p>
          <a:p>
            <a:pPr indent="-457200" lvl="0" marL="482600" rtl="0" algn="l">
              <a:lnSpc>
                <a:spcPct val="100000"/>
              </a:lnSpc>
              <a:spcBef>
                <a:spcPts val="640"/>
              </a:spcBef>
              <a:spcAft>
                <a:spcPts val="0"/>
              </a:spcAft>
              <a:buSzPts val="3200"/>
              <a:buFont typeface="Arial"/>
              <a:buChar char="•"/>
            </a:pPr>
            <a:r>
              <a:rPr lang="en-US"/>
              <a:t>Regulation and Compliance </a:t>
            </a:r>
            <a:endParaRPr/>
          </a:p>
        </p:txBody>
      </p:sp>
      <p:sp>
        <p:nvSpPr>
          <p:cNvPr id="441" name="Google Shape;441;p5"/>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442" name="Google Shape;442;p5"/>
          <p:cNvGrpSpPr/>
          <p:nvPr/>
        </p:nvGrpSpPr>
        <p:grpSpPr>
          <a:xfrm>
            <a:off x="790770" y="-112458"/>
            <a:ext cx="1427175" cy="786776"/>
            <a:chOff x="0" y="-38100"/>
            <a:chExt cx="373234" cy="205757"/>
          </a:xfrm>
        </p:grpSpPr>
        <p:sp>
          <p:nvSpPr>
            <p:cNvPr id="443" name="Google Shape;443;p5"/>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44" name="Google Shape;444;p5"/>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445" name="Google Shape;445;p5"/>
          <p:cNvGrpSpPr/>
          <p:nvPr/>
        </p:nvGrpSpPr>
        <p:grpSpPr>
          <a:xfrm>
            <a:off x="0" y="-112458"/>
            <a:ext cx="315272" cy="786776"/>
            <a:chOff x="0" y="-38100"/>
            <a:chExt cx="82450" cy="205757"/>
          </a:xfrm>
        </p:grpSpPr>
        <p:sp>
          <p:nvSpPr>
            <p:cNvPr id="446" name="Google Shape;446;p5"/>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47" name="Google Shape;447;p5"/>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448" name="Google Shape;448;p5"/>
          <p:cNvGrpSpPr/>
          <p:nvPr/>
        </p:nvGrpSpPr>
        <p:grpSpPr>
          <a:xfrm>
            <a:off x="0" y="1116904"/>
            <a:ext cx="503883" cy="1931922"/>
            <a:chOff x="0" y="-38100"/>
            <a:chExt cx="131775" cy="505235"/>
          </a:xfrm>
        </p:grpSpPr>
        <p:sp>
          <p:nvSpPr>
            <p:cNvPr id="449" name="Google Shape;449;p5"/>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50" name="Google Shape;450;p5"/>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451" name="Google Shape;451;p5"/>
          <p:cNvPicPr preferRelativeResize="0"/>
          <p:nvPr/>
        </p:nvPicPr>
        <p:blipFill rotWithShape="1">
          <a:blip r:embed="rId4">
            <a:alphaModFix/>
          </a:blip>
          <a:srcRect b="0" l="0" r="0" t="0"/>
          <a:stretch/>
        </p:blipFill>
        <p:spPr>
          <a:xfrm>
            <a:off x="0" y="3048822"/>
            <a:ext cx="7772400" cy="5181600"/>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5" name="Shape 455"/>
        <p:cNvGrpSpPr/>
        <p:nvPr/>
      </p:nvGrpSpPr>
      <p:grpSpPr>
        <a:xfrm>
          <a:off x="0" y="0"/>
          <a:ext cx="0" cy="0"/>
          <a:chOff x="0" y="0"/>
          <a:chExt cx="0" cy="0"/>
        </a:xfrm>
      </p:grpSpPr>
      <p:sp>
        <p:nvSpPr>
          <p:cNvPr id="456" name="Google Shape;456;p40"/>
          <p:cNvSpPr/>
          <p:nvPr/>
        </p:nvSpPr>
        <p:spPr>
          <a:xfrm>
            <a:off x="1028700" y="1028700"/>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57" name="Google Shape;457;p40"/>
          <p:cNvSpPr/>
          <p:nvPr/>
        </p:nvSpPr>
        <p:spPr>
          <a:xfrm>
            <a:off x="13797741" y="1028700"/>
            <a:ext cx="4490259" cy="1418136"/>
          </a:xfrm>
          <a:custGeom>
            <a:rect b="b" l="l" r="r" t="t"/>
            <a:pathLst>
              <a:path extrusionOk="0" h="1418136" w="4490259">
                <a:moveTo>
                  <a:pt x="0" y="0"/>
                </a:moveTo>
                <a:lnTo>
                  <a:pt x="4490259" y="0"/>
                </a:lnTo>
                <a:lnTo>
                  <a:pt x="4490259" y="1418136"/>
                </a:lnTo>
                <a:lnTo>
                  <a:pt x="0" y="1418136"/>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58" name="Google Shape;458;p40"/>
          <p:cNvSpPr/>
          <p:nvPr/>
        </p:nvSpPr>
        <p:spPr>
          <a:xfrm>
            <a:off x="7754266" y="8394270"/>
            <a:ext cx="3872623" cy="864030"/>
          </a:xfrm>
          <a:custGeom>
            <a:rect b="b" l="l" r="r" t="t"/>
            <a:pathLst>
              <a:path extrusionOk="0" h="864030" w="3872623">
                <a:moveTo>
                  <a:pt x="0" y="0"/>
                </a:moveTo>
                <a:lnTo>
                  <a:pt x="3872623" y="0"/>
                </a:lnTo>
                <a:lnTo>
                  <a:pt x="3872623" y="864030"/>
                </a:lnTo>
                <a:lnTo>
                  <a:pt x="0" y="864030"/>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459" name="Google Shape;459;p40"/>
          <p:cNvGrpSpPr/>
          <p:nvPr/>
        </p:nvGrpSpPr>
        <p:grpSpPr>
          <a:xfrm>
            <a:off x="6111849" y="2794410"/>
            <a:ext cx="7685891" cy="2168895"/>
            <a:chOff x="0" y="-47625"/>
            <a:chExt cx="1484188" cy="418826"/>
          </a:xfrm>
        </p:grpSpPr>
        <p:sp>
          <p:nvSpPr>
            <p:cNvPr id="460" name="Google Shape;460;p40"/>
            <p:cNvSpPr/>
            <p:nvPr/>
          </p:nvSpPr>
          <p:spPr>
            <a:xfrm>
              <a:off x="0" y="0"/>
              <a:ext cx="1484188" cy="371201"/>
            </a:xfrm>
            <a:custGeom>
              <a:rect b="b" l="l" r="r" t="t"/>
              <a:pathLst>
                <a:path extrusionOk="0" h="371201" w="1484188">
                  <a:moveTo>
                    <a:pt x="30219" y="0"/>
                  </a:moveTo>
                  <a:lnTo>
                    <a:pt x="1453970" y="0"/>
                  </a:lnTo>
                  <a:cubicBezTo>
                    <a:pt x="1470659" y="0"/>
                    <a:pt x="1484188" y="13529"/>
                    <a:pt x="1484188" y="30219"/>
                  </a:cubicBezTo>
                  <a:lnTo>
                    <a:pt x="1484188" y="340982"/>
                  </a:lnTo>
                  <a:cubicBezTo>
                    <a:pt x="1484188" y="357671"/>
                    <a:pt x="1470659" y="371201"/>
                    <a:pt x="1453970" y="371201"/>
                  </a:cubicBezTo>
                  <a:lnTo>
                    <a:pt x="30219" y="371201"/>
                  </a:lnTo>
                  <a:cubicBezTo>
                    <a:pt x="13529" y="371201"/>
                    <a:pt x="0" y="357671"/>
                    <a:pt x="0" y="340982"/>
                  </a:cubicBezTo>
                  <a:lnTo>
                    <a:pt x="0" y="30219"/>
                  </a:lnTo>
                  <a:cubicBezTo>
                    <a:pt x="0" y="13529"/>
                    <a:pt x="13529" y="0"/>
                    <a:pt x="30219" y="0"/>
                  </a:cubicBezTo>
                  <a:close/>
                </a:path>
              </a:pathLst>
            </a:custGeom>
            <a:solidFill>
              <a:srgbClr val="000000">
                <a:alpha val="0"/>
              </a:srgbClr>
            </a:solidFill>
            <a:ln cap="rnd" cmpd="sng" w="2857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61" name="Google Shape;461;p40"/>
            <p:cNvSpPr txBox="1"/>
            <p:nvPr/>
          </p:nvSpPr>
          <p:spPr>
            <a:xfrm>
              <a:off x="0" y="-47625"/>
              <a:ext cx="1484188" cy="418826"/>
            </a:xfrm>
            <a:prstGeom prst="rect">
              <a:avLst/>
            </a:prstGeom>
            <a:noFill/>
            <a:ln>
              <a:noFill/>
            </a:ln>
          </p:spPr>
          <p:txBody>
            <a:bodyPr anchorCtr="0" anchor="b" bIns="50800" lIns="50800" spcFirstLastPara="1" rIns="50800" wrap="square" tIns="50800">
              <a:noAutofit/>
            </a:bodyPr>
            <a:lstStyle/>
            <a:p>
              <a:pPr indent="0" lvl="0" marL="0" marR="0" rtl="0" algn="ctr">
                <a:lnSpc>
                  <a:spcPct val="149944"/>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462" name="Google Shape;462;p40"/>
          <p:cNvGrpSpPr/>
          <p:nvPr/>
        </p:nvGrpSpPr>
        <p:grpSpPr>
          <a:xfrm>
            <a:off x="-696258" y="-1193133"/>
            <a:ext cx="7178388" cy="12095887"/>
            <a:chOff x="0" y="-57150"/>
            <a:chExt cx="1890604" cy="3185748"/>
          </a:xfrm>
        </p:grpSpPr>
        <p:sp>
          <p:nvSpPr>
            <p:cNvPr id="463" name="Google Shape;463;p40"/>
            <p:cNvSpPr/>
            <p:nvPr/>
          </p:nvSpPr>
          <p:spPr>
            <a:xfrm>
              <a:off x="0" y="0"/>
              <a:ext cx="1890604" cy="3128598"/>
            </a:xfrm>
            <a:custGeom>
              <a:rect b="b" l="l" r="r" t="t"/>
              <a:pathLst>
                <a:path extrusionOk="0" h="3128598" w="1890604">
                  <a:moveTo>
                    <a:pt x="0" y="0"/>
                  </a:moveTo>
                  <a:lnTo>
                    <a:pt x="1890604" y="0"/>
                  </a:lnTo>
                  <a:lnTo>
                    <a:pt x="1890604" y="3128598"/>
                  </a:lnTo>
                  <a:lnTo>
                    <a:pt x="0" y="3128598"/>
                  </a:lnTo>
                  <a:close/>
                </a:path>
              </a:pathLst>
            </a:custGeom>
            <a:solidFill>
              <a:srgbClr val="73CEE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64" name="Google Shape;464;p40"/>
            <p:cNvSpPr txBox="1"/>
            <p:nvPr/>
          </p:nvSpPr>
          <p:spPr>
            <a:xfrm>
              <a:off x="0" y="-57150"/>
              <a:ext cx="1890604" cy="3185748"/>
            </a:xfrm>
            <a:prstGeom prst="rect">
              <a:avLst/>
            </a:prstGeom>
            <a:noFill/>
            <a:ln>
              <a:noFill/>
            </a:ln>
          </p:spPr>
          <p:txBody>
            <a:bodyPr anchorCtr="0" anchor="ctr" bIns="50800" lIns="50800" spcFirstLastPara="1" rIns="50800" wrap="square" tIns="50800">
              <a:noAutofit/>
            </a:bodyPr>
            <a:lstStyle/>
            <a:p>
              <a:pPr indent="0" lvl="0" marL="0" marR="0" rtl="0" algn="ctr">
                <a:lnSpc>
                  <a:spcPct val="202166"/>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465" name="Google Shape;465;p40"/>
          <p:cNvSpPr/>
          <p:nvPr/>
        </p:nvSpPr>
        <p:spPr>
          <a:xfrm>
            <a:off x="1028700" y="1042552"/>
            <a:ext cx="3476817" cy="1390433"/>
          </a:xfrm>
          <a:custGeom>
            <a:rect b="b" l="l" r="r" t="t"/>
            <a:pathLst>
              <a:path extrusionOk="0" h="1390433" w="3476817">
                <a:moveTo>
                  <a:pt x="0" y="0"/>
                </a:moveTo>
                <a:lnTo>
                  <a:pt x="3476817" y="0"/>
                </a:lnTo>
                <a:lnTo>
                  <a:pt x="3476817" y="1390432"/>
                </a:lnTo>
                <a:lnTo>
                  <a:pt x="0" y="1390432"/>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66" name="Google Shape;466;p40"/>
          <p:cNvSpPr/>
          <p:nvPr/>
        </p:nvSpPr>
        <p:spPr>
          <a:xfrm rot="-73454">
            <a:off x="16773166" y="5188864"/>
            <a:ext cx="4317980" cy="6690777"/>
          </a:xfrm>
          <a:custGeom>
            <a:rect b="b" l="l" r="r" t="t"/>
            <a:pathLst>
              <a:path extrusionOk="0" h="6690777" w="4317980">
                <a:moveTo>
                  <a:pt x="0" y="0"/>
                </a:moveTo>
                <a:lnTo>
                  <a:pt x="4317980" y="0"/>
                </a:lnTo>
                <a:lnTo>
                  <a:pt x="4317980" y="6690777"/>
                </a:lnTo>
                <a:lnTo>
                  <a:pt x="0" y="6690777"/>
                </a:lnTo>
                <a:lnTo>
                  <a:pt x="0" y="0"/>
                </a:lnTo>
                <a:close/>
              </a:path>
            </a:pathLst>
          </a:custGeom>
          <a:blipFill rotWithShape="1">
            <a:blip r:embed="rId7">
              <a:alphaModFix/>
            </a:blip>
            <a:stretch>
              <a:fillRect b="0" l="-128388"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67" name="Google Shape;467;p40"/>
          <p:cNvSpPr txBox="1"/>
          <p:nvPr/>
        </p:nvSpPr>
        <p:spPr>
          <a:xfrm>
            <a:off x="11884058" y="8384745"/>
            <a:ext cx="5272726" cy="701311"/>
          </a:xfrm>
          <a:prstGeom prst="rect">
            <a:avLst/>
          </a:prstGeom>
          <a:noFill/>
          <a:ln>
            <a:noFill/>
          </a:ln>
        </p:spPr>
        <p:txBody>
          <a:bodyPr anchorCtr="0" anchor="t" bIns="0" lIns="0" spcFirstLastPara="1" rIns="0" wrap="square" tIns="0">
            <a:spAutoFit/>
          </a:bodyPr>
          <a:lstStyle/>
          <a:p>
            <a:pPr indent="0" lvl="0" marL="0" marR="0" rtl="0" algn="just">
              <a:lnSpc>
                <a:spcPct val="115959"/>
              </a:lnSpc>
              <a:spcBef>
                <a:spcPts val="0"/>
              </a:spcBef>
              <a:spcAft>
                <a:spcPts val="0"/>
              </a:spcAft>
              <a:buClr>
                <a:srgbClr val="000000"/>
              </a:buClr>
              <a:buSzPts val="1178"/>
              <a:buFont typeface="Arial"/>
              <a:buNone/>
            </a:pPr>
            <a:r>
              <a:rPr b="0" i="0" lang="en-US" sz="1178" u="none" cap="none" strike="noStrike">
                <a:solidFill>
                  <a:srgbClr val="0C4DA2"/>
                </a:solidFill>
                <a:latin typeface="Helvetica Neue"/>
                <a:ea typeface="Helvetica Neue"/>
                <a:cs typeface="Helvetica Neue"/>
                <a:sym typeface="Helvetica Neue"/>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b="0" i="0" sz="1400" u="none" cap="none" strike="noStrike">
              <a:solidFill>
                <a:srgbClr val="000000"/>
              </a:solidFill>
              <a:latin typeface="Arial"/>
              <a:ea typeface="Arial"/>
              <a:cs typeface="Arial"/>
              <a:sym typeface="Arial"/>
            </a:endParaRPr>
          </a:p>
        </p:txBody>
      </p:sp>
      <p:sp>
        <p:nvSpPr>
          <p:cNvPr id="468" name="Google Shape;468;p40"/>
          <p:cNvSpPr txBox="1"/>
          <p:nvPr/>
        </p:nvSpPr>
        <p:spPr>
          <a:xfrm>
            <a:off x="7911996" y="5295900"/>
            <a:ext cx="8395740" cy="498406"/>
          </a:xfrm>
          <a:prstGeom prst="rect">
            <a:avLst/>
          </a:prstGeom>
          <a:noFill/>
          <a:ln>
            <a:noFill/>
          </a:ln>
        </p:spPr>
        <p:txBody>
          <a:bodyPr anchorCtr="0" anchor="t" bIns="0" lIns="0" spcFirstLastPara="1" rIns="0" wrap="square" tIns="0">
            <a:spAutoFit/>
          </a:bodyPr>
          <a:lstStyle/>
          <a:p>
            <a:pPr indent="0" lvl="0" marL="0" marR="0" rtl="0" algn="just">
              <a:lnSpc>
                <a:spcPct val="135014"/>
              </a:lnSpc>
              <a:spcBef>
                <a:spcPts val="0"/>
              </a:spcBef>
              <a:spcAft>
                <a:spcPts val="0"/>
              </a:spcAft>
              <a:buClr>
                <a:srgbClr val="000000"/>
              </a:buClr>
              <a:buSzPts val="2399"/>
              <a:buFont typeface="Arial"/>
              <a:buNone/>
            </a:pPr>
            <a:r>
              <a:rPr b="0" i="0" lang="en-US" sz="2399" u="none" cap="none" strike="noStrike">
                <a:solidFill>
                  <a:srgbClr val="343434"/>
                </a:solidFill>
                <a:latin typeface="Arial"/>
                <a:ea typeface="Arial"/>
                <a:cs typeface="Arial"/>
                <a:sym typeface="Arial"/>
              </a:rPr>
              <a:t>What would you do if you encounter such a situation?</a:t>
            </a:r>
            <a:endParaRPr b="0" i="0" sz="1400" u="none" cap="none" strike="noStrike">
              <a:solidFill>
                <a:srgbClr val="000000"/>
              </a:solidFill>
              <a:latin typeface="Arial"/>
              <a:ea typeface="Arial"/>
              <a:cs typeface="Arial"/>
              <a:sym typeface="Arial"/>
            </a:endParaRPr>
          </a:p>
        </p:txBody>
      </p:sp>
      <p:sp>
        <p:nvSpPr>
          <p:cNvPr id="469" name="Google Shape;469;p40"/>
          <p:cNvSpPr txBox="1"/>
          <p:nvPr/>
        </p:nvSpPr>
        <p:spPr>
          <a:xfrm>
            <a:off x="7029450" y="3395850"/>
            <a:ext cx="11258550" cy="1272977"/>
          </a:xfrm>
          <a:prstGeom prst="rect">
            <a:avLst/>
          </a:prstGeom>
          <a:noFill/>
          <a:ln>
            <a:noFill/>
          </a:ln>
        </p:spPr>
        <p:txBody>
          <a:bodyPr anchorCtr="0" anchor="t" bIns="0" lIns="0" spcFirstLastPara="1" rIns="0" wrap="square" tIns="0">
            <a:spAutoFit/>
          </a:bodyPr>
          <a:lstStyle/>
          <a:p>
            <a:pPr indent="0" lvl="0" marL="0" marR="0" rtl="0" algn="l">
              <a:lnSpc>
                <a:spcPct val="94000"/>
              </a:lnSpc>
              <a:spcBef>
                <a:spcPts val="0"/>
              </a:spcBef>
              <a:spcAft>
                <a:spcPts val="0"/>
              </a:spcAft>
              <a:buClr>
                <a:srgbClr val="000000"/>
              </a:buClr>
              <a:buSzPts val="8800"/>
              <a:buFont typeface="Arial"/>
              <a:buNone/>
            </a:pPr>
            <a:r>
              <a:rPr b="1" i="0" lang="en-US" sz="8800" u="none" cap="none" strike="noStrike">
                <a:solidFill>
                  <a:srgbClr val="343434"/>
                </a:solidFill>
                <a:latin typeface="Arial"/>
                <a:ea typeface="Arial"/>
                <a:cs typeface="Arial"/>
                <a:sym typeface="Arial"/>
              </a:rPr>
              <a:t>Simulations</a:t>
            </a:r>
            <a:endParaRPr b="0" i="0" sz="8800" u="none" cap="none" strike="noStrike">
              <a:solidFill>
                <a:srgbClr val="000000"/>
              </a:solidFill>
              <a:latin typeface="Arial"/>
              <a:ea typeface="Arial"/>
              <a:cs typeface="Arial"/>
              <a:sym typeface="Arial"/>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3" name="Shape 473"/>
        <p:cNvGrpSpPr/>
        <p:nvPr/>
      </p:nvGrpSpPr>
      <p:grpSpPr>
        <a:xfrm>
          <a:off x="0" y="0"/>
          <a:ext cx="0" cy="0"/>
          <a:chOff x="0" y="0"/>
          <a:chExt cx="0" cy="0"/>
        </a:xfrm>
      </p:grpSpPr>
      <p:sp>
        <p:nvSpPr>
          <p:cNvPr id="474" name="Google Shape;474;p41"/>
          <p:cNvSpPr txBox="1"/>
          <p:nvPr>
            <p:ph type="ctrTitle"/>
          </p:nvPr>
        </p:nvSpPr>
        <p:spPr>
          <a:xfrm>
            <a:off x="2693443" y="505258"/>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Bricolage Grotesque"/>
                <a:ea typeface="Bricolage Grotesque"/>
                <a:cs typeface="Bricolage Grotesque"/>
                <a:sym typeface="Bricolage Grotesque"/>
              </a:rPr>
              <a:t>Ethics </a:t>
            </a:r>
            <a:r>
              <a:rPr b="1" lang="en-US">
                <a:latin typeface="Bricolage Grotesque"/>
                <a:ea typeface="Bricolage Grotesque"/>
                <a:cs typeface="Bricolage Grotesque"/>
                <a:sym typeface="Bricolage Grotesque"/>
              </a:rPr>
              <a:t>d</a:t>
            </a:r>
            <a:r>
              <a:rPr b="1" lang="en-US">
                <a:solidFill>
                  <a:schemeClr val="dk1"/>
                </a:solidFill>
                <a:latin typeface="Bricolage Grotesque"/>
                <a:ea typeface="Bricolage Grotesque"/>
                <a:cs typeface="Bricolage Grotesque"/>
                <a:sym typeface="Bricolage Grotesque"/>
              </a:rPr>
              <a:t>ebate </a:t>
            </a:r>
            <a:r>
              <a:rPr b="1" lang="en-US">
                <a:latin typeface="Bricolage Grotesque"/>
                <a:ea typeface="Bricolage Grotesque"/>
                <a:cs typeface="Bricolage Grotesque"/>
                <a:sym typeface="Bricolage Grotesque"/>
              </a:rPr>
              <a:t>c</a:t>
            </a:r>
            <a:r>
              <a:rPr b="1" lang="en-US">
                <a:solidFill>
                  <a:schemeClr val="dk1"/>
                </a:solidFill>
                <a:latin typeface="Bricolage Grotesque"/>
                <a:ea typeface="Bricolage Grotesque"/>
                <a:cs typeface="Bricolage Grotesque"/>
                <a:sym typeface="Bricolage Grotesque"/>
              </a:rPr>
              <a:t>arousel</a:t>
            </a:r>
            <a:br>
              <a:rPr b="1" lang="en-US">
                <a:solidFill>
                  <a:schemeClr val="dk1"/>
                </a:solidFill>
                <a:latin typeface="Bricolage Grotesque"/>
                <a:ea typeface="Bricolage Grotesque"/>
                <a:cs typeface="Bricolage Grotesque"/>
                <a:sym typeface="Bricolage Grotesque"/>
              </a:rPr>
            </a:br>
            <a:endParaRPr b="1">
              <a:solidFill>
                <a:schemeClr val="dk1"/>
              </a:solidFill>
              <a:latin typeface="Bricolage Grotesque"/>
              <a:ea typeface="Bricolage Grotesque"/>
              <a:cs typeface="Bricolage Grotesque"/>
              <a:sym typeface="Bricolage Grotesque"/>
            </a:endParaRPr>
          </a:p>
        </p:txBody>
      </p:sp>
      <p:sp>
        <p:nvSpPr>
          <p:cNvPr id="475" name="Google Shape;475;p41"/>
          <p:cNvSpPr txBox="1"/>
          <p:nvPr>
            <p:ph idx="1" type="subTitle"/>
          </p:nvPr>
        </p:nvSpPr>
        <p:spPr>
          <a:xfrm>
            <a:off x="6952975" y="3201213"/>
            <a:ext cx="8713200" cy="5889900"/>
          </a:xfrm>
          <a:prstGeom prst="rect">
            <a:avLst/>
          </a:prstGeom>
          <a:noFill/>
          <a:ln>
            <a:noFill/>
          </a:ln>
        </p:spPr>
        <p:txBody>
          <a:bodyPr anchorCtr="0" anchor="t" bIns="45700" lIns="91425" spcFirstLastPara="1" rIns="91425" wrap="square" tIns="45700">
            <a:noAutofit/>
          </a:bodyPr>
          <a:lstStyle/>
          <a:p>
            <a:pPr indent="-368300" lvl="0" marL="596900" rtl="0" algn="l">
              <a:lnSpc>
                <a:spcPct val="100000"/>
              </a:lnSpc>
              <a:spcBef>
                <a:spcPts val="640"/>
              </a:spcBef>
              <a:spcAft>
                <a:spcPts val="0"/>
              </a:spcAft>
              <a:buSzPts val="3200"/>
              <a:buFont typeface="Arial"/>
              <a:buNone/>
            </a:pPr>
            <a:r>
              <a:t/>
            </a:r>
            <a:endParaRPr sz="4000">
              <a:solidFill>
                <a:schemeClr val="dk1"/>
              </a:solidFill>
              <a:latin typeface="Calibri"/>
              <a:ea typeface="Calibri"/>
              <a:cs typeface="Calibri"/>
              <a:sym typeface="Calibri"/>
            </a:endParaRPr>
          </a:p>
          <a:p>
            <a:pPr indent="0" lvl="0" marL="25400" rtl="0" algn="l">
              <a:lnSpc>
                <a:spcPct val="100000"/>
              </a:lnSpc>
              <a:spcBef>
                <a:spcPts val="640"/>
              </a:spcBef>
              <a:spcAft>
                <a:spcPts val="0"/>
              </a:spcAft>
              <a:buSzPts val="3200"/>
              <a:buNone/>
            </a:pPr>
            <a:r>
              <a:rPr b="1" lang="en-US" sz="4000">
                <a:solidFill>
                  <a:schemeClr val="dk1"/>
                </a:solidFill>
                <a:latin typeface="Calibri"/>
                <a:ea typeface="Calibri"/>
                <a:cs typeface="Calibri"/>
                <a:sym typeface="Calibri"/>
              </a:rPr>
              <a:t>Objective: </a:t>
            </a:r>
            <a:r>
              <a:rPr lang="en-US" sz="4000">
                <a:solidFill>
                  <a:schemeClr val="dk1"/>
                </a:solidFill>
                <a:latin typeface="Calibri"/>
                <a:ea typeface="Calibri"/>
                <a:cs typeface="Calibri"/>
                <a:sym typeface="Calibri"/>
              </a:rPr>
              <a:t>Engage in critical thinking about ethical dilemmas related to AI in schools.</a:t>
            </a:r>
            <a:endParaRPr/>
          </a:p>
          <a:p>
            <a:pPr indent="0" lvl="0" marL="0" rtl="0" algn="l">
              <a:lnSpc>
                <a:spcPct val="100000"/>
              </a:lnSpc>
              <a:spcBef>
                <a:spcPts val="640"/>
              </a:spcBef>
              <a:spcAft>
                <a:spcPts val="0"/>
              </a:spcAft>
              <a:buSzPts val="3200"/>
              <a:buNone/>
            </a:pPr>
            <a:r>
              <a:t/>
            </a:r>
            <a:endParaRPr/>
          </a:p>
          <a:p>
            <a:pPr indent="0" lvl="0" marL="25400" rtl="0" algn="l">
              <a:lnSpc>
                <a:spcPct val="100000"/>
              </a:lnSpc>
              <a:spcBef>
                <a:spcPts val="640"/>
              </a:spcBef>
              <a:spcAft>
                <a:spcPts val="0"/>
              </a:spcAft>
              <a:buSzPts val="3200"/>
              <a:buNone/>
            </a:pPr>
            <a:r>
              <a:rPr b="1" lang="en-US" sz="4000">
                <a:solidFill>
                  <a:schemeClr val="dk1"/>
                </a:solidFill>
                <a:latin typeface="Calibri"/>
                <a:ea typeface="Calibri"/>
                <a:cs typeface="Calibri"/>
                <a:sym typeface="Calibri"/>
              </a:rPr>
              <a:t>Outcome:</a:t>
            </a:r>
            <a:r>
              <a:rPr lang="en-US"/>
              <a:t> </a:t>
            </a:r>
            <a:r>
              <a:rPr lang="en-US" sz="4000">
                <a:solidFill>
                  <a:schemeClr val="dk1"/>
                </a:solidFill>
                <a:latin typeface="Calibri"/>
                <a:ea typeface="Calibri"/>
                <a:cs typeface="Calibri"/>
                <a:sym typeface="Calibri"/>
              </a:rPr>
              <a:t>Teachers practice ethical reasoning, see multiple perspectives, and define principles for AI use in their context.</a:t>
            </a:r>
            <a:endParaRPr/>
          </a:p>
          <a:p>
            <a:pPr indent="-368300" lvl="0" marL="596900" rtl="0" algn="l">
              <a:lnSpc>
                <a:spcPct val="100000"/>
              </a:lnSpc>
              <a:spcBef>
                <a:spcPts val="640"/>
              </a:spcBef>
              <a:spcAft>
                <a:spcPts val="0"/>
              </a:spcAft>
              <a:buSzPts val="3200"/>
              <a:buFont typeface="Arial"/>
              <a:buNone/>
            </a:pPr>
            <a:r>
              <a:t/>
            </a:r>
            <a:endParaRPr sz="4000">
              <a:solidFill>
                <a:schemeClr val="dk1"/>
              </a:solidFill>
              <a:latin typeface="Calibri"/>
              <a:ea typeface="Calibri"/>
              <a:cs typeface="Calibri"/>
              <a:sym typeface="Calibri"/>
            </a:endParaRPr>
          </a:p>
        </p:txBody>
      </p:sp>
      <p:sp>
        <p:nvSpPr>
          <p:cNvPr id="476" name="Google Shape;476;p41"/>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477" name="Google Shape;477;p41"/>
          <p:cNvGrpSpPr/>
          <p:nvPr/>
        </p:nvGrpSpPr>
        <p:grpSpPr>
          <a:xfrm>
            <a:off x="790770" y="-112458"/>
            <a:ext cx="1427175" cy="786776"/>
            <a:chOff x="0" y="-38100"/>
            <a:chExt cx="373234" cy="205757"/>
          </a:xfrm>
        </p:grpSpPr>
        <p:sp>
          <p:nvSpPr>
            <p:cNvPr id="478" name="Google Shape;478;p41"/>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79" name="Google Shape;479;p41"/>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480" name="Google Shape;480;p41"/>
          <p:cNvGrpSpPr/>
          <p:nvPr/>
        </p:nvGrpSpPr>
        <p:grpSpPr>
          <a:xfrm>
            <a:off x="0" y="-112458"/>
            <a:ext cx="315272" cy="786776"/>
            <a:chOff x="0" y="-38100"/>
            <a:chExt cx="82450" cy="205757"/>
          </a:xfrm>
        </p:grpSpPr>
        <p:sp>
          <p:nvSpPr>
            <p:cNvPr id="481" name="Google Shape;481;p41"/>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82" name="Google Shape;482;p41"/>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483" name="Google Shape;483;p41"/>
          <p:cNvGrpSpPr/>
          <p:nvPr/>
        </p:nvGrpSpPr>
        <p:grpSpPr>
          <a:xfrm>
            <a:off x="0" y="1116904"/>
            <a:ext cx="503883" cy="1931922"/>
            <a:chOff x="0" y="-38100"/>
            <a:chExt cx="131775" cy="505235"/>
          </a:xfrm>
        </p:grpSpPr>
        <p:sp>
          <p:nvSpPr>
            <p:cNvPr id="484" name="Google Shape;484;p41"/>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85" name="Google Shape;485;p41"/>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486" name="Google Shape;486;p41"/>
          <p:cNvPicPr preferRelativeResize="0"/>
          <p:nvPr/>
        </p:nvPicPr>
        <p:blipFill rotWithShape="1">
          <a:blip r:embed="rId4">
            <a:alphaModFix/>
          </a:blip>
          <a:srcRect b="0" l="0" r="0" t="0"/>
          <a:stretch/>
        </p:blipFill>
        <p:spPr>
          <a:xfrm>
            <a:off x="152400" y="3201225"/>
            <a:ext cx="6317601" cy="6317599"/>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0" name="Shape 490"/>
        <p:cNvGrpSpPr/>
        <p:nvPr/>
      </p:nvGrpSpPr>
      <p:grpSpPr>
        <a:xfrm>
          <a:off x="0" y="0"/>
          <a:ext cx="0" cy="0"/>
          <a:chOff x="0" y="0"/>
          <a:chExt cx="0" cy="0"/>
        </a:xfrm>
      </p:grpSpPr>
      <p:sp>
        <p:nvSpPr>
          <p:cNvPr id="491" name="Google Shape;491;p42"/>
          <p:cNvSpPr txBox="1"/>
          <p:nvPr>
            <p:ph type="ctrTitle"/>
          </p:nvPr>
        </p:nvSpPr>
        <p:spPr>
          <a:xfrm>
            <a:off x="2693443" y="505258"/>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t>The AI-fabricated principal</a:t>
            </a:r>
            <a:endParaRPr b="1"/>
          </a:p>
        </p:txBody>
      </p:sp>
      <p:sp>
        <p:nvSpPr>
          <p:cNvPr id="492" name="Google Shape;492;p42"/>
          <p:cNvSpPr txBox="1"/>
          <p:nvPr>
            <p:ph idx="1" type="subTitle"/>
          </p:nvPr>
        </p:nvSpPr>
        <p:spPr>
          <a:xfrm>
            <a:off x="7228725" y="3085375"/>
            <a:ext cx="7997100" cy="6192900"/>
          </a:xfrm>
          <a:prstGeom prst="rect">
            <a:avLst/>
          </a:prstGeom>
          <a:noFill/>
          <a:ln>
            <a:noFill/>
          </a:ln>
        </p:spPr>
        <p:txBody>
          <a:bodyPr anchorCtr="0" anchor="t" bIns="45700" lIns="91425" spcFirstLastPara="1" rIns="91425" wrap="square" tIns="45700">
            <a:noAutofit/>
          </a:bodyPr>
          <a:lstStyle/>
          <a:p>
            <a:pPr indent="0" lvl="0" marL="25400" rtl="0" algn="l">
              <a:lnSpc>
                <a:spcPct val="100000"/>
              </a:lnSpc>
              <a:spcBef>
                <a:spcPts val="640"/>
              </a:spcBef>
              <a:spcAft>
                <a:spcPts val="0"/>
              </a:spcAft>
              <a:buSzPts val="3200"/>
              <a:buNone/>
            </a:pPr>
            <a:r>
              <a:rPr b="1" lang="en-US" sz="4000">
                <a:solidFill>
                  <a:schemeClr val="dk1"/>
                </a:solidFill>
                <a:latin typeface="Calibri"/>
                <a:ea typeface="Calibri"/>
                <a:cs typeface="Calibri"/>
                <a:sym typeface="Calibri"/>
              </a:rPr>
              <a:t>Scenario:</a:t>
            </a:r>
            <a:endParaRPr/>
          </a:p>
          <a:p>
            <a:pPr indent="0" lvl="0" marL="25400" rtl="0" algn="l">
              <a:lnSpc>
                <a:spcPct val="100000"/>
              </a:lnSpc>
              <a:spcBef>
                <a:spcPts val="640"/>
              </a:spcBef>
              <a:spcAft>
                <a:spcPts val="0"/>
              </a:spcAft>
              <a:buSzPts val="3200"/>
              <a:buNone/>
            </a:pPr>
            <a:r>
              <a:rPr lang="en-US" sz="4000">
                <a:solidFill>
                  <a:schemeClr val="dk1"/>
                </a:solidFill>
                <a:latin typeface="Calibri"/>
                <a:ea typeface="Calibri"/>
                <a:cs typeface="Calibri"/>
                <a:sym typeface="Calibri"/>
              </a:rPr>
              <a:t>A video allegedly showing your principal making discriminatory comments about students has surfaced on TikTok. The clip is already gaining traction, and students are resharing it with captions like “So much for inclusion 😤.” A local blog has picked it up and is requesting comment.</a:t>
            </a:r>
            <a:endParaRPr/>
          </a:p>
        </p:txBody>
      </p:sp>
      <p:sp>
        <p:nvSpPr>
          <p:cNvPr id="493" name="Google Shape;493;p42"/>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494" name="Google Shape;494;p42"/>
          <p:cNvGrpSpPr/>
          <p:nvPr/>
        </p:nvGrpSpPr>
        <p:grpSpPr>
          <a:xfrm>
            <a:off x="790770" y="-112458"/>
            <a:ext cx="1427175" cy="786776"/>
            <a:chOff x="0" y="-38100"/>
            <a:chExt cx="373234" cy="205757"/>
          </a:xfrm>
        </p:grpSpPr>
        <p:sp>
          <p:nvSpPr>
            <p:cNvPr id="495" name="Google Shape;495;p42"/>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96" name="Google Shape;496;p42"/>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497" name="Google Shape;497;p42"/>
          <p:cNvGrpSpPr/>
          <p:nvPr/>
        </p:nvGrpSpPr>
        <p:grpSpPr>
          <a:xfrm>
            <a:off x="0" y="-112458"/>
            <a:ext cx="315272" cy="786776"/>
            <a:chOff x="0" y="-38100"/>
            <a:chExt cx="82450" cy="205757"/>
          </a:xfrm>
        </p:grpSpPr>
        <p:sp>
          <p:nvSpPr>
            <p:cNvPr id="498" name="Google Shape;498;p42"/>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99" name="Google Shape;499;p42"/>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500" name="Google Shape;500;p42"/>
          <p:cNvGrpSpPr/>
          <p:nvPr/>
        </p:nvGrpSpPr>
        <p:grpSpPr>
          <a:xfrm>
            <a:off x="0" y="1116904"/>
            <a:ext cx="503883" cy="1931922"/>
            <a:chOff x="0" y="-38100"/>
            <a:chExt cx="131775" cy="505235"/>
          </a:xfrm>
        </p:grpSpPr>
        <p:sp>
          <p:nvSpPr>
            <p:cNvPr id="501" name="Google Shape;501;p42"/>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02" name="Google Shape;502;p42"/>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503" name="Google Shape;503;p42"/>
          <p:cNvPicPr preferRelativeResize="0"/>
          <p:nvPr/>
        </p:nvPicPr>
        <p:blipFill rotWithShape="1">
          <a:blip r:embed="rId4">
            <a:alphaModFix/>
          </a:blip>
          <a:srcRect b="0" l="0" r="0" t="0"/>
          <a:stretch/>
        </p:blipFill>
        <p:spPr>
          <a:xfrm>
            <a:off x="152400" y="3201225"/>
            <a:ext cx="6442176" cy="6442176"/>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7" name="Shape 507"/>
        <p:cNvGrpSpPr/>
        <p:nvPr/>
      </p:nvGrpSpPr>
      <p:grpSpPr>
        <a:xfrm>
          <a:off x="0" y="0"/>
          <a:ext cx="0" cy="0"/>
          <a:chOff x="0" y="0"/>
          <a:chExt cx="0" cy="0"/>
        </a:xfrm>
      </p:grpSpPr>
      <p:sp>
        <p:nvSpPr>
          <p:cNvPr id="508" name="Google Shape;508;p43"/>
          <p:cNvSpPr txBox="1"/>
          <p:nvPr>
            <p:ph type="ctrTitle"/>
          </p:nvPr>
        </p:nvSpPr>
        <p:spPr>
          <a:xfrm>
            <a:off x="2693443" y="505258"/>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t>The fake survey campaign</a:t>
            </a:r>
            <a:endParaRPr b="1"/>
          </a:p>
        </p:txBody>
      </p:sp>
      <p:sp>
        <p:nvSpPr>
          <p:cNvPr id="509" name="Google Shape;509;p43"/>
          <p:cNvSpPr txBox="1"/>
          <p:nvPr>
            <p:ph idx="1" type="subTitle"/>
          </p:nvPr>
        </p:nvSpPr>
        <p:spPr>
          <a:xfrm>
            <a:off x="7017325" y="3048825"/>
            <a:ext cx="7944300" cy="5924100"/>
          </a:xfrm>
          <a:prstGeom prst="rect">
            <a:avLst/>
          </a:prstGeom>
          <a:noFill/>
          <a:ln>
            <a:noFill/>
          </a:ln>
        </p:spPr>
        <p:txBody>
          <a:bodyPr anchorCtr="0" anchor="t" bIns="45700" lIns="91425" spcFirstLastPara="1" rIns="91425" wrap="square" tIns="45700">
            <a:noAutofit/>
          </a:bodyPr>
          <a:lstStyle/>
          <a:p>
            <a:pPr indent="0" lvl="0" marL="25400" rtl="0" algn="l">
              <a:lnSpc>
                <a:spcPct val="100000"/>
              </a:lnSpc>
              <a:spcBef>
                <a:spcPts val="640"/>
              </a:spcBef>
              <a:spcAft>
                <a:spcPts val="0"/>
              </a:spcAft>
              <a:buSzPts val="3200"/>
              <a:buNone/>
            </a:pPr>
            <a:r>
              <a:rPr b="1" lang="en-US" sz="4000">
                <a:solidFill>
                  <a:schemeClr val="dk1"/>
                </a:solidFill>
                <a:latin typeface="Calibri"/>
                <a:ea typeface="Calibri"/>
                <a:cs typeface="Calibri"/>
                <a:sym typeface="Calibri"/>
              </a:rPr>
              <a:t>Scenario:</a:t>
            </a:r>
            <a:endParaRPr/>
          </a:p>
          <a:p>
            <a:pPr indent="0" lvl="0" marL="25400" rtl="0" algn="l">
              <a:lnSpc>
                <a:spcPct val="100000"/>
              </a:lnSpc>
              <a:spcBef>
                <a:spcPts val="640"/>
              </a:spcBef>
              <a:spcAft>
                <a:spcPts val="0"/>
              </a:spcAft>
              <a:buSzPts val="3200"/>
              <a:buNone/>
            </a:pPr>
            <a:r>
              <a:rPr lang="en-US" sz="4000">
                <a:solidFill>
                  <a:schemeClr val="dk1"/>
                </a:solidFill>
                <a:latin typeface="Calibri"/>
                <a:ea typeface="Calibri"/>
                <a:cs typeface="Calibri"/>
                <a:sym typeface="Calibri"/>
              </a:rPr>
              <a:t>A viral campaign claims your school is planning to introduce “AI brain-monitoring headsets” to track students’ emotions in real time. A PDF “survey” has been circulating on WhatsApp, allegedly signed by your tech coordinator, calling it a “mental wellness pilot.”</a:t>
            </a:r>
            <a:endParaRPr/>
          </a:p>
        </p:txBody>
      </p:sp>
      <p:sp>
        <p:nvSpPr>
          <p:cNvPr id="510" name="Google Shape;510;p43"/>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511" name="Google Shape;511;p43"/>
          <p:cNvGrpSpPr/>
          <p:nvPr/>
        </p:nvGrpSpPr>
        <p:grpSpPr>
          <a:xfrm>
            <a:off x="790770" y="-112458"/>
            <a:ext cx="1427175" cy="786776"/>
            <a:chOff x="0" y="-38100"/>
            <a:chExt cx="373234" cy="205757"/>
          </a:xfrm>
        </p:grpSpPr>
        <p:sp>
          <p:nvSpPr>
            <p:cNvPr id="512" name="Google Shape;512;p43"/>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13" name="Google Shape;513;p43"/>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514" name="Google Shape;514;p43"/>
          <p:cNvGrpSpPr/>
          <p:nvPr/>
        </p:nvGrpSpPr>
        <p:grpSpPr>
          <a:xfrm>
            <a:off x="0" y="-112458"/>
            <a:ext cx="315272" cy="786776"/>
            <a:chOff x="0" y="-38100"/>
            <a:chExt cx="82450" cy="205757"/>
          </a:xfrm>
        </p:grpSpPr>
        <p:sp>
          <p:nvSpPr>
            <p:cNvPr id="515" name="Google Shape;515;p43"/>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16" name="Google Shape;516;p43"/>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517" name="Google Shape;517;p43"/>
          <p:cNvGrpSpPr/>
          <p:nvPr/>
        </p:nvGrpSpPr>
        <p:grpSpPr>
          <a:xfrm>
            <a:off x="0" y="1116904"/>
            <a:ext cx="503883" cy="1931922"/>
            <a:chOff x="0" y="-38100"/>
            <a:chExt cx="131775" cy="505235"/>
          </a:xfrm>
        </p:grpSpPr>
        <p:sp>
          <p:nvSpPr>
            <p:cNvPr id="518" name="Google Shape;518;p43"/>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19" name="Google Shape;519;p43"/>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520" name="Google Shape;520;p43"/>
          <p:cNvPicPr preferRelativeResize="0"/>
          <p:nvPr/>
        </p:nvPicPr>
        <p:blipFill rotWithShape="1">
          <a:blip r:embed="rId4">
            <a:alphaModFix/>
          </a:blip>
          <a:srcRect b="0" l="0" r="0" t="0"/>
          <a:stretch/>
        </p:blipFill>
        <p:spPr>
          <a:xfrm>
            <a:off x="656281" y="2127683"/>
            <a:ext cx="5337943" cy="8006915"/>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4" name="Shape 524"/>
        <p:cNvGrpSpPr/>
        <p:nvPr/>
      </p:nvGrpSpPr>
      <p:grpSpPr>
        <a:xfrm>
          <a:off x="0" y="0"/>
          <a:ext cx="0" cy="0"/>
          <a:chOff x="0" y="0"/>
          <a:chExt cx="0" cy="0"/>
        </a:xfrm>
      </p:grpSpPr>
      <p:sp>
        <p:nvSpPr>
          <p:cNvPr id="525" name="Google Shape;525;p44"/>
          <p:cNvSpPr txBox="1"/>
          <p:nvPr>
            <p:ph type="ctrTitle"/>
          </p:nvPr>
        </p:nvSpPr>
        <p:spPr>
          <a:xfrm>
            <a:off x="2693443" y="505258"/>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t>Rogue AI tutor backlash</a:t>
            </a:r>
            <a:endParaRPr b="1"/>
          </a:p>
        </p:txBody>
      </p:sp>
      <p:sp>
        <p:nvSpPr>
          <p:cNvPr id="526" name="Google Shape;526;p44"/>
          <p:cNvSpPr txBox="1"/>
          <p:nvPr>
            <p:ph idx="1" type="subTitle"/>
          </p:nvPr>
        </p:nvSpPr>
        <p:spPr>
          <a:xfrm>
            <a:off x="7686675" y="3641600"/>
            <a:ext cx="8190900" cy="6137400"/>
          </a:xfrm>
          <a:prstGeom prst="rect">
            <a:avLst/>
          </a:prstGeom>
          <a:noFill/>
          <a:ln>
            <a:noFill/>
          </a:ln>
        </p:spPr>
        <p:txBody>
          <a:bodyPr anchorCtr="0" anchor="t" bIns="45700" lIns="91425" spcFirstLastPara="1" rIns="91425" wrap="square" tIns="45700">
            <a:noAutofit/>
          </a:bodyPr>
          <a:lstStyle/>
          <a:p>
            <a:pPr indent="0" lvl="0" marL="25400" rtl="0" algn="l">
              <a:lnSpc>
                <a:spcPct val="100000"/>
              </a:lnSpc>
              <a:spcBef>
                <a:spcPts val="640"/>
              </a:spcBef>
              <a:spcAft>
                <a:spcPts val="0"/>
              </a:spcAft>
              <a:buSzPts val="3200"/>
              <a:buNone/>
            </a:pPr>
            <a:r>
              <a:rPr b="1" lang="en-US" sz="4000">
                <a:solidFill>
                  <a:schemeClr val="dk1"/>
                </a:solidFill>
                <a:latin typeface="Calibri"/>
                <a:ea typeface="Calibri"/>
                <a:cs typeface="Calibri"/>
                <a:sym typeface="Calibri"/>
              </a:rPr>
              <a:t>Scenario:</a:t>
            </a:r>
            <a:endParaRPr/>
          </a:p>
          <a:p>
            <a:pPr indent="0" lvl="0" marL="25400" rtl="0" algn="l">
              <a:lnSpc>
                <a:spcPct val="100000"/>
              </a:lnSpc>
              <a:spcBef>
                <a:spcPts val="640"/>
              </a:spcBef>
              <a:spcAft>
                <a:spcPts val="0"/>
              </a:spcAft>
              <a:buSzPts val="3200"/>
              <a:buNone/>
            </a:pPr>
            <a:r>
              <a:rPr lang="en-US" sz="4000">
                <a:solidFill>
                  <a:schemeClr val="dk1"/>
                </a:solidFill>
                <a:latin typeface="Calibri"/>
                <a:ea typeface="Calibri"/>
                <a:cs typeface="Calibri"/>
                <a:sym typeface="Calibri"/>
              </a:rPr>
              <a:t>Your school recently introduced an AI tutoring tool. A student accuses the system of bias, claiming it consistently scores his assignments lower than others in the same class. A screenshot thread on Instagram shows examples, and the post goes viral with claims of “digital redlining.”</a:t>
            </a:r>
            <a:endParaRPr/>
          </a:p>
        </p:txBody>
      </p:sp>
      <p:sp>
        <p:nvSpPr>
          <p:cNvPr id="527" name="Google Shape;527;p44"/>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528" name="Google Shape;528;p44"/>
          <p:cNvGrpSpPr/>
          <p:nvPr/>
        </p:nvGrpSpPr>
        <p:grpSpPr>
          <a:xfrm>
            <a:off x="790770" y="-112458"/>
            <a:ext cx="1427175" cy="786776"/>
            <a:chOff x="0" y="-38100"/>
            <a:chExt cx="373234" cy="205757"/>
          </a:xfrm>
        </p:grpSpPr>
        <p:sp>
          <p:nvSpPr>
            <p:cNvPr id="529" name="Google Shape;529;p44"/>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30" name="Google Shape;530;p44"/>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531" name="Google Shape;531;p44"/>
          <p:cNvGrpSpPr/>
          <p:nvPr/>
        </p:nvGrpSpPr>
        <p:grpSpPr>
          <a:xfrm>
            <a:off x="0" y="-112458"/>
            <a:ext cx="315272" cy="786776"/>
            <a:chOff x="0" y="-38100"/>
            <a:chExt cx="82450" cy="205757"/>
          </a:xfrm>
        </p:grpSpPr>
        <p:sp>
          <p:nvSpPr>
            <p:cNvPr id="532" name="Google Shape;532;p44"/>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33" name="Google Shape;533;p44"/>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534" name="Google Shape;534;p44"/>
          <p:cNvGrpSpPr/>
          <p:nvPr/>
        </p:nvGrpSpPr>
        <p:grpSpPr>
          <a:xfrm>
            <a:off x="0" y="1116904"/>
            <a:ext cx="503883" cy="1931922"/>
            <a:chOff x="0" y="-38100"/>
            <a:chExt cx="131775" cy="505235"/>
          </a:xfrm>
        </p:grpSpPr>
        <p:sp>
          <p:nvSpPr>
            <p:cNvPr id="535" name="Google Shape;535;p44"/>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36" name="Google Shape;536;p44"/>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537" name="Google Shape;537;p44"/>
          <p:cNvPicPr preferRelativeResize="0"/>
          <p:nvPr/>
        </p:nvPicPr>
        <p:blipFill rotWithShape="1">
          <a:blip r:embed="rId4">
            <a:alphaModFix/>
          </a:blip>
          <a:srcRect b="0" l="0" r="0" t="0"/>
          <a:stretch/>
        </p:blipFill>
        <p:spPr>
          <a:xfrm>
            <a:off x="152400" y="3201222"/>
            <a:ext cx="6747748" cy="6747748"/>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1" name="Shape 541"/>
        <p:cNvGrpSpPr/>
        <p:nvPr/>
      </p:nvGrpSpPr>
      <p:grpSpPr>
        <a:xfrm>
          <a:off x="0" y="0"/>
          <a:ext cx="0" cy="0"/>
          <a:chOff x="0" y="0"/>
          <a:chExt cx="0" cy="0"/>
        </a:xfrm>
      </p:grpSpPr>
      <p:sp>
        <p:nvSpPr>
          <p:cNvPr id="542" name="Google Shape;542;p45"/>
          <p:cNvSpPr txBox="1"/>
          <p:nvPr>
            <p:ph type="ctrTitle"/>
          </p:nvPr>
        </p:nvSpPr>
        <p:spPr>
          <a:xfrm>
            <a:off x="2693443" y="505258"/>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t>Evaluation and reflection on that learned</a:t>
            </a:r>
            <a:endParaRPr b="1"/>
          </a:p>
        </p:txBody>
      </p:sp>
      <p:sp>
        <p:nvSpPr>
          <p:cNvPr id="543" name="Google Shape;543;p45"/>
          <p:cNvSpPr txBox="1"/>
          <p:nvPr>
            <p:ph idx="1" type="subTitle"/>
          </p:nvPr>
        </p:nvSpPr>
        <p:spPr>
          <a:xfrm>
            <a:off x="3753200" y="8808124"/>
            <a:ext cx="14100000" cy="927300"/>
          </a:xfrm>
          <a:prstGeom prst="rect">
            <a:avLst/>
          </a:prstGeom>
          <a:noFill/>
          <a:ln>
            <a:noFill/>
          </a:ln>
        </p:spPr>
        <p:txBody>
          <a:bodyPr anchorCtr="0" anchor="t" bIns="45700" lIns="91425" spcFirstLastPara="1" rIns="91425" wrap="square" tIns="45700">
            <a:noAutofit/>
          </a:bodyPr>
          <a:lstStyle/>
          <a:p>
            <a:pPr indent="0" lvl="0" marL="25400" rtl="0" algn="l">
              <a:lnSpc>
                <a:spcPct val="100000"/>
              </a:lnSpc>
              <a:spcBef>
                <a:spcPts val="640"/>
              </a:spcBef>
              <a:spcAft>
                <a:spcPts val="0"/>
              </a:spcAft>
              <a:buSzPts val="3200"/>
              <a:buNone/>
            </a:pPr>
            <a:r>
              <a:rPr b="1" lang="en-US" sz="4000">
                <a:solidFill>
                  <a:schemeClr val="dk1"/>
                </a:solidFill>
                <a:latin typeface="Calibri"/>
                <a:ea typeface="Calibri"/>
                <a:cs typeface="Calibri"/>
                <a:sym typeface="Calibri"/>
              </a:rPr>
              <a:t>See: </a:t>
            </a:r>
            <a:r>
              <a:rPr b="1" lang="en-US" sz="4000">
                <a:solidFill>
                  <a:schemeClr val="dk1"/>
                </a:solidFill>
              </a:rPr>
              <a:t>SIMULTATION-</a:t>
            </a:r>
            <a:r>
              <a:rPr b="1" lang="en-US" sz="4000">
                <a:solidFill>
                  <a:schemeClr val="dk1"/>
                </a:solidFill>
                <a:latin typeface="Calibri"/>
                <a:ea typeface="Calibri"/>
                <a:cs typeface="Calibri"/>
                <a:sym typeface="Calibri"/>
              </a:rPr>
              <a:t>Evaluation_and_Reflection_Sheet.docx</a:t>
            </a:r>
            <a:endParaRPr sz="4000">
              <a:solidFill>
                <a:schemeClr val="dk1"/>
              </a:solidFill>
              <a:latin typeface="Calibri"/>
              <a:ea typeface="Calibri"/>
              <a:cs typeface="Calibri"/>
              <a:sym typeface="Calibri"/>
            </a:endParaRPr>
          </a:p>
        </p:txBody>
      </p:sp>
      <p:sp>
        <p:nvSpPr>
          <p:cNvPr id="544" name="Google Shape;544;p45"/>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545" name="Google Shape;545;p45"/>
          <p:cNvGrpSpPr/>
          <p:nvPr/>
        </p:nvGrpSpPr>
        <p:grpSpPr>
          <a:xfrm>
            <a:off x="790770" y="-112458"/>
            <a:ext cx="1427175" cy="786776"/>
            <a:chOff x="0" y="-38100"/>
            <a:chExt cx="373234" cy="205757"/>
          </a:xfrm>
        </p:grpSpPr>
        <p:sp>
          <p:nvSpPr>
            <p:cNvPr id="546" name="Google Shape;546;p45"/>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47" name="Google Shape;547;p45"/>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548" name="Google Shape;548;p45"/>
          <p:cNvGrpSpPr/>
          <p:nvPr/>
        </p:nvGrpSpPr>
        <p:grpSpPr>
          <a:xfrm>
            <a:off x="0" y="-112458"/>
            <a:ext cx="315272" cy="786776"/>
            <a:chOff x="0" y="-38100"/>
            <a:chExt cx="82450" cy="205757"/>
          </a:xfrm>
        </p:grpSpPr>
        <p:sp>
          <p:nvSpPr>
            <p:cNvPr id="549" name="Google Shape;549;p45"/>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50" name="Google Shape;550;p45"/>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551" name="Google Shape;551;p45"/>
          <p:cNvGrpSpPr/>
          <p:nvPr/>
        </p:nvGrpSpPr>
        <p:grpSpPr>
          <a:xfrm>
            <a:off x="0" y="1116904"/>
            <a:ext cx="503883" cy="1931922"/>
            <a:chOff x="0" y="-38100"/>
            <a:chExt cx="131775" cy="505235"/>
          </a:xfrm>
        </p:grpSpPr>
        <p:sp>
          <p:nvSpPr>
            <p:cNvPr id="552" name="Google Shape;552;p45"/>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53" name="Google Shape;553;p45"/>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554" name="Google Shape;554;p45"/>
          <p:cNvPicPr preferRelativeResize="0"/>
          <p:nvPr/>
        </p:nvPicPr>
        <p:blipFill rotWithShape="1">
          <a:blip r:embed="rId4">
            <a:alphaModFix/>
          </a:blip>
          <a:srcRect b="0" l="0" r="0" t="0"/>
          <a:stretch/>
        </p:blipFill>
        <p:spPr>
          <a:xfrm>
            <a:off x="6853625" y="2755425"/>
            <a:ext cx="5272550" cy="5272550"/>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8" name="Shape 558"/>
        <p:cNvGrpSpPr/>
        <p:nvPr/>
      </p:nvGrpSpPr>
      <p:grpSpPr>
        <a:xfrm>
          <a:off x="0" y="0"/>
          <a:ext cx="0" cy="0"/>
          <a:chOff x="0" y="0"/>
          <a:chExt cx="0" cy="0"/>
        </a:xfrm>
      </p:grpSpPr>
      <p:sp>
        <p:nvSpPr>
          <p:cNvPr id="559" name="Google Shape;559;p6"/>
          <p:cNvSpPr/>
          <p:nvPr/>
        </p:nvSpPr>
        <p:spPr>
          <a:xfrm>
            <a:off x="1028700" y="1028700"/>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60" name="Google Shape;560;p6"/>
          <p:cNvSpPr/>
          <p:nvPr/>
        </p:nvSpPr>
        <p:spPr>
          <a:xfrm>
            <a:off x="13797741" y="1028700"/>
            <a:ext cx="4490259" cy="1418136"/>
          </a:xfrm>
          <a:custGeom>
            <a:rect b="b" l="l" r="r" t="t"/>
            <a:pathLst>
              <a:path extrusionOk="0" h="1418136" w="4490259">
                <a:moveTo>
                  <a:pt x="0" y="0"/>
                </a:moveTo>
                <a:lnTo>
                  <a:pt x="4490259" y="0"/>
                </a:lnTo>
                <a:lnTo>
                  <a:pt x="4490259" y="1418136"/>
                </a:lnTo>
                <a:lnTo>
                  <a:pt x="0" y="1418136"/>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61" name="Google Shape;561;p6"/>
          <p:cNvSpPr/>
          <p:nvPr/>
        </p:nvSpPr>
        <p:spPr>
          <a:xfrm>
            <a:off x="7754266" y="8394270"/>
            <a:ext cx="3872623" cy="864030"/>
          </a:xfrm>
          <a:custGeom>
            <a:rect b="b" l="l" r="r" t="t"/>
            <a:pathLst>
              <a:path extrusionOk="0" h="864030" w="3872623">
                <a:moveTo>
                  <a:pt x="0" y="0"/>
                </a:moveTo>
                <a:lnTo>
                  <a:pt x="3872623" y="0"/>
                </a:lnTo>
                <a:lnTo>
                  <a:pt x="3872623" y="864030"/>
                </a:lnTo>
                <a:lnTo>
                  <a:pt x="0" y="864030"/>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562" name="Google Shape;562;p6"/>
          <p:cNvGrpSpPr/>
          <p:nvPr/>
        </p:nvGrpSpPr>
        <p:grpSpPr>
          <a:xfrm>
            <a:off x="6111849" y="2794410"/>
            <a:ext cx="7685891" cy="2168895"/>
            <a:chOff x="0" y="-47625"/>
            <a:chExt cx="1484188" cy="418826"/>
          </a:xfrm>
        </p:grpSpPr>
        <p:sp>
          <p:nvSpPr>
            <p:cNvPr id="563" name="Google Shape;563;p6"/>
            <p:cNvSpPr/>
            <p:nvPr/>
          </p:nvSpPr>
          <p:spPr>
            <a:xfrm>
              <a:off x="0" y="0"/>
              <a:ext cx="1484188" cy="371201"/>
            </a:xfrm>
            <a:custGeom>
              <a:rect b="b" l="l" r="r" t="t"/>
              <a:pathLst>
                <a:path extrusionOk="0" h="371201" w="1484188">
                  <a:moveTo>
                    <a:pt x="30219" y="0"/>
                  </a:moveTo>
                  <a:lnTo>
                    <a:pt x="1453970" y="0"/>
                  </a:lnTo>
                  <a:cubicBezTo>
                    <a:pt x="1470659" y="0"/>
                    <a:pt x="1484188" y="13529"/>
                    <a:pt x="1484188" y="30219"/>
                  </a:cubicBezTo>
                  <a:lnTo>
                    <a:pt x="1484188" y="340982"/>
                  </a:lnTo>
                  <a:cubicBezTo>
                    <a:pt x="1484188" y="357671"/>
                    <a:pt x="1470659" y="371201"/>
                    <a:pt x="1453970" y="371201"/>
                  </a:cubicBezTo>
                  <a:lnTo>
                    <a:pt x="30219" y="371201"/>
                  </a:lnTo>
                  <a:cubicBezTo>
                    <a:pt x="13529" y="371201"/>
                    <a:pt x="0" y="357671"/>
                    <a:pt x="0" y="340982"/>
                  </a:cubicBezTo>
                  <a:lnTo>
                    <a:pt x="0" y="30219"/>
                  </a:lnTo>
                  <a:cubicBezTo>
                    <a:pt x="0" y="13529"/>
                    <a:pt x="13529" y="0"/>
                    <a:pt x="30219" y="0"/>
                  </a:cubicBezTo>
                  <a:close/>
                </a:path>
              </a:pathLst>
            </a:custGeom>
            <a:solidFill>
              <a:srgbClr val="000000">
                <a:alpha val="0"/>
              </a:srgbClr>
            </a:solidFill>
            <a:ln cap="rnd" cmpd="sng" w="2857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64" name="Google Shape;564;p6"/>
            <p:cNvSpPr txBox="1"/>
            <p:nvPr/>
          </p:nvSpPr>
          <p:spPr>
            <a:xfrm>
              <a:off x="0" y="-47625"/>
              <a:ext cx="1484188" cy="418826"/>
            </a:xfrm>
            <a:prstGeom prst="rect">
              <a:avLst/>
            </a:prstGeom>
            <a:noFill/>
            <a:ln>
              <a:noFill/>
            </a:ln>
          </p:spPr>
          <p:txBody>
            <a:bodyPr anchorCtr="0" anchor="b" bIns="50800" lIns="50800" spcFirstLastPara="1" rIns="50800" wrap="square" tIns="50800">
              <a:noAutofit/>
            </a:bodyPr>
            <a:lstStyle/>
            <a:p>
              <a:pPr indent="0" lvl="0" marL="0" marR="0" rtl="0" algn="ctr">
                <a:lnSpc>
                  <a:spcPct val="149944"/>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565" name="Google Shape;565;p6"/>
          <p:cNvGrpSpPr/>
          <p:nvPr/>
        </p:nvGrpSpPr>
        <p:grpSpPr>
          <a:xfrm>
            <a:off x="-696258" y="-1193133"/>
            <a:ext cx="7178388" cy="12095887"/>
            <a:chOff x="0" y="-57150"/>
            <a:chExt cx="1890604" cy="3185748"/>
          </a:xfrm>
        </p:grpSpPr>
        <p:sp>
          <p:nvSpPr>
            <p:cNvPr id="566" name="Google Shape;566;p6"/>
            <p:cNvSpPr/>
            <p:nvPr/>
          </p:nvSpPr>
          <p:spPr>
            <a:xfrm>
              <a:off x="0" y="0"/>
              <a:ext cx="1890604" cy="3128598"/>
            </a:xfrm>
            <a:custGeom>
              <a:rect b="b" l="l" r="r" t="t"/>
              <a:pathLst>
                <a:path extrusionOk="0" h="3128598" w="1890604">
                  <a:moveTo>
                    <a:pt x="0" y="0"/>
                  </a:moveTo>
                  <a:lnTo>
                    <a:pt x="1890604" y="0"/>
                  </a:lnTo>
                  <a:lnTo>
                    <a:pt x="1890604" y="3128598"/>
                  </a:lnTo>
                  <a:lnTo>
                    <a:pt x="0" y="3128598"/>
                  </a:lnTo>
                  <a:close/>
                </a:path>
              </a:pathLst>
            </a:custGeom>
            <a:solidFill>
              <a:srgbClr val="73CEE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67" name="Google Shape;567;p6"/>
            <p:cNvSpPr txBox="1"/>
            <p:nvPr/>
          </p:nvSpPr>
          <p:spPr>
            <a:xfrm>
              <a:off x="0" y="-57150"/>
              <a:ext cx="1890604" cy="3185748"/>
            </a:xfrm>
            <a:prstGeom prst="rect">
              <a:avLst/>
            </a:prstGeom>
            <a:noFill/>
            <a:ln>
              <a:noFill/>
            </a:ln>
          </p:spPr>
          <p:txBody>
            <a:bodyPr anchorCtr="0" anchor="ctr" bIns="50800" lIns="50800" spcFirstLastPara="1" rIns="50800" wrap="square" tIns="50800">
              <a:noAutofit/>
            </a:bodyPr>
            <a:lstStyle/>
            <a:p>
              <a:pPr indent="0" lvl="0" marL="0" marR="0" rtl="0" algn="ctr">
                <a:lnSpc>
                  <a:spcPct val="202166"/>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568" name="Google Shape;568;p6"/>
          <p:cNvSpPr/>
          <p:nvPr/>
        </p:nvSpPr>
        <p:spPr>
          <a:xfrm>
            <a:off x="1028700" y="1042552"/>
            <a:ext cx="3476817" cy="1390433"/>
          </a:xfrm>
          <a:custGeom>
            <a:rect b="b" l="l" r="r" t="t"/>
            <a:pathLst>
              <a:path extrusionOk="0" h="1390433" w="3476817">
                <a:moveTo>
                  <a:pt x="0" y="0"/>
                </a:moveTo>
                <a:lnTo>
                  <a:pt x="3476817" y="0"/>
                </a:lnTo>
                <a:lnTo>
                  <a:pt x="3476817" y="1390432"/>
                </a:lnTo>
                <a:lnTo>
                  <a:pt x="0" y="1390432"/>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69" name="Google Shape;569;p6"/>
          <p:cNvSpPr/>
          <p:nvPr/>
        </p:nvSpPr>
        <p:spPr>
          <a:xfrm rot="-73454">
            <a:off x="16773166" y="5188864"/>
            <a:ext cx="4317980" cy="6690777"/>
          </a:xfrm>
          <a:custGeom>
            <a:rect b="b" l="l" r="r" t="t"/>
            <a:pathLst>
              <a:path extrusionOk="0" h="6690777" w="4317980">
                <a:moveTo>
                  <a:pt x="0" y="0"/>
                </a:moveTo>
                <a:lnTo>
                  <a:pt x="4317980" y="0"/>
                </a:lnTo>
                <a:lnTo>
                  <a:pt x="4317980" y="6690777"/>
                </a:lnTo>
                <a:lnTo>
                  <a:pt x="0" y="6690777"/>
                </a:lnTo>
                <a:lnTo>
                  <a:pt x="0" y="0"/>
                </a:lnTo>
                <a:close/>
              </a:path>
            </a:pathLst>
          </a:custGeom>
          <a:blipFill rotWithShape="1">
            <a:blip r:embed="rId7">
              <a:alphaModFix/>
            </a:blip>
            <a:stretch>
              <a:fillRect b="0" l="-128388"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70" name="Google Shape;570;p6"/>
          <p:cNvSpPr txBox="1"/>
          <p:nvPr/>
        </p:nvSpPr>
        <p:spPr>
          <a:xfrm>
            <a:off x="11884058" y="8384745"/>
            <a:ext cx="5272726" cy="701311"/>
          </a:xfrm>
          <a:prstGeom prst="rect">
            <a:avLst/>
          </a:prstGeom>
          <a:noFill/>
          <a:ln>
            <a:noFill/>
          </a:ln>
        </p:spPr>
        <p:txBody>
          <a:bodyPr anchorCtr="0" anchor="t" bIns="0" lIns="0" spcFirstLastPara="1" rIns="0" wrap="square" tIns="0">
            <a:spAutoFit/>
          </a:bodyPr>
          <a:lstStyle/>
          <a:p>
            <a:pPr indent="0" lvl="0" marL="0" marR="0" rtl="0" algn="just">
              <a:lnSpc>
                <a:spcPct val="115959"/>
              </a:lnSpc>
              <a:spcBef>
                <a:spcPts val="0"/>
              </a:spcBef>
              <a:spcAft>
                <a:spcPts val="0"/>
              </a:spcAft>
              <a:buClr>
                <a:srgbClr val="000000"/>
              </a:buClr>
              <a:buSzPts val="1178"/>
              <a:buFont typeface="Arial"/>
              <a:buNone/>
            </a:pPr>
            <a:r>
              <a:rPr b="0" i="0" lang="en-US" sz="1178" u="none" cap="none" strike="noStrike">
                <a:solidFill>
                  <a:srgbClr val="0C4DA2"/>
                </a:solidFill>
                <a:latin typeface="Helvetica Neue"/>
                <a:ea typeface="Helvetica Neue"/>
                <a:cs typeface="Helvetica Neue"/>
                <a:sym typeface="Helvetica Neue"/>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b="0" i="0" sz="1400" u="none" cap="none" strike="noStrike">
              <a:solidFill>
                <a:srgbClr val="000000"/>
              </a:solidFill>
              <a:latin typeface="Arial"/>
              <a:ea typeface="Arial"/>
              <a:cs typeface="Arial"/>
              <a:sym typeface="Arial"/>
            </a:endParaRPr>
          </a:p>
        </p:txBody>
      </p:sp>
      <p:sp>
        <p:nvSpPr>
          <p:cNvPr id="571" name="Google Shape;571;p6"/>
          <p:cNvSpPr txBox="1"/>
          <p:nvPr/>
        </p:nvSpPr>
        <p:spPr>
          <a:xfrm>
            <a:off x="7911996" y="5295900"/>
            <a:ext cx="8395740" cy="498406"/>
          </a:xfrm>
          <a:prstGeom prst="rect">
            <a:avLst/>
          </a:prstGeom>
          <a:noFill/>
          <a:ln>
            <a:noFill/>
          </a:ln>
        </p:spPr>
        <p:txBody>
          <a:bodyPr anchorCtr="0" anchor="t" bIns="0" lIns="0" spcFirstLastPara="1" rIns="0" wrap="square" tIns="0">
            <a:spAutoFit/>
          </a:bodyPr>
          <a:lstStyle/>
          <a:p>
            <a:pPr indent="0" lvl="0" marL="0" marR="0" rtl="0" algn="just">
              <a:lnSpc>
                <a:spcPct val="135014"/>
              </a:lnSpc>
              <a:spcBef>
                <a:spcPts val="0"/>
              </a:spcBef>
              <a:spcAft>
                <a:spcPts val="0"/>
              </a:spcAft>
              <a:buClr>
                <a:srgbClr val="000000"/>
              </a:buClr>
              <a:buSzPts val="2399"/>
              <a:buFont typeface="Arial"/>
              <a:buNone/>
            </a:pPr>
            <a:r>
              <a:rPr b="0" i="0" lang="en-US" sz="2399" u="none" cap="none" strike="noStrike">
                <a:solidFill>
                  <a:srgbClr val="343434"/>
                </a:solidFill>
                <a:latin typeface="Arial"/>
                <a:ea typeface="Arial"/>
                <a:cs typeface="Arial"/>
                <a:sym typeface="Arial"/>
              </a:rPr>
              <a:t>Workshop implementing theory to practice</a:t>
            </a:r>
            <a:endParaRPr b="0" i="0" sz="1400" u="none" cap="none" strike="noStrike">
              <a:solidFill>
                <a:srgbClr val="000000"/>
              </a:solidFill>
              <a:latin typeface="Arial"/>
              <a:ea typeface="Arial"/>
              <a:cs typeface="Arial"/>
              <a:sym typeface="Arial"/>
            </a:endParaRPr>
          </a:p>
        </p:txBody>
      </p:sp>
      <p:sp>
        <p:nvSpPr>
          <p:cNvPr id="572" name="Google Shape;572;p6"/>
          <p:cNvSpPr txBox="1"/>
          <p:nvPr/>
        </p:nvSpPr>
        <p:spPr>
          <a:xfrm>
            <a:off x="7029450" y="3395850"/>
            <a:ext cx="11258550" cy="1272977"/>
          </a:xfrm>
          <a:prstGeom prst="rect">
            <a:avLst/>
          </a:prstGeom>
          <a:noFill/>
          <a:ln>
            <a:noFill/>
          </a:ln>
        </p:spPr>
        <p:txBody>
          <a:bodyPr anchorCtr="0" anchor="t" bIns="0" lIns="0" spcFirstLastPara="1" rIns="0" wrap="square" tIns="0">
            <a:spAutoFit/>
          </a:bodyPr>
          <a:lstStyle/>
          <a:p>
            <a:pPr indent="0" lvl="0" marL="0" marR="0" rtl="0" algn="l">
              <a:lnSpc>
                <a:spcPct val="94000"/>
              </a:lnSpc>
              <a:spcBef>
                <a:spcPts val="0"/>
              </a:spcBef>
              <a:spcAft>
                <a:spcPts val="0"/>
              </a:spcAft>
              <a:buClr>
                <a:srgbClr val="000000"/>
              </a:buClr>
              <a:buSzPts val="8800"/>
              <a:buFont typeface="Arial"/>
              <a:buNone/>
            </a:pPr>
            <a:r>
              <a:rPr b="1" i="0" lang="en-US" sz="8800" u="none" cap="none" strike="noStrike">
                <a:solidFill>
                  <a:srgbClr val="343434"/>
                </a:solidFill>
                <a:latin typeface="Arial"/>
                <a:ea typeface="Arial"/>
                <a:cs typeface="Arial"/>
                <a:sym typeface="Arial"/>
              </a:rPr>
              <a:t>School body activity</a:t>
            </a:r>
            <a:endParaRPr b="0" i="0" sz="8800" u="none" cap="none" strike="noStrike">
              <a:solidFill>
                <a:srgbClr val="000000"/>
              </a:solidFill>
              <a:latin typeface="Arial"/>
              <a:ea typeface="Arial"/>
              <a:cs typeface="Arial"/>
              <a:sym typeface="Arial"/>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6" name="Shape 576"/>
        <p:cNvGrpSpPr/>
        <p:nvPr/>
      </p:nvGrpSpPr>
      <p:grpSpPr>
        <a:xfrm>
          <a:off x="0" y="0"/>
          <a:ext cx="0" cy="0"/>
          <a:chOff x="0" y="0"/>
          <a:chExt cx="0" cy="0"/>
        </a:xfrm>
      </p:grpSpPr>
      <p:sp>
        <p:nvSpPr>
          <p:cNvPr id="577" name="Google Shape;577;p7"/>
          <p:cNvSpPr txBox="1"/>
          <p:nvPr>
            <p:ph type="ctrTitle"/>
          </p:nvPr>
        </p:nvSpPr>
        <p:spPr>
          <a:xfrm>
            <a:off x="2693443" y="505258"/>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t>Implementation from theory to practice</a:t>
            </a:r>
            <a:endParaRPr b="1"/>
          </a:p>
        </p:txBody>
      </p:sp>
      <p:sp>
        <p:nvSpPr>
          <p:cNvPr id="578" name="Google Shape;578;p7"/>
          <p:cNvSpPr txBox="1"/>
          <p:nvPr>
            <p:ph idx="1" type="subTitle"/>
          </p:nvPr>
        </p:nvSpPr>
        <p:spPr>
          <a:xfrm>
            <a:off x="7666797" y="3130298"/>
            <a:ext cx="8190900" cy="6848587"/>
          </a:xfrm>
          <a:prstGeom prst="rect">
            <a:avLst/>
          </a:prstGeom>
          <a:noFill/>
          <a:ln>
            <a:noFill/>
          </a:ln>
        </p:spPr>
        <p:txBody>
          <a:bodyPr anchorCtr="0" anchor="t" bIns="45700" lIns="91425" spcFirstLastPara="1" rIns="91425" wrap="square" tIns="45700">
            <a:noAutofit/>
          </a:bodyPr>
          <a:lstStyle/>
          <a:p>
            <a:pPr indent="0" lvl="0" marL="25400" rtl="0" algn="l">
              <a:lnSpc>
                <a:spcPct val="100000"/>
              </a:lnSpc>
              <a:spcBef>
                <a:spcPts val="640"/>
              </a:spcBef>
              <a:spcAft>
                <a:spcPts val="0"/>
              </a:spcAft>
              <a:buSzPts val="3200"/>
              <a:buNone/>
            </a:pPr>
            <a:r>
              <a:rPr b="1" lang="en-US" sz="4000">
                <a:solidFill>
                  <a:schemeClr val="dk1"/>
                </a:solidFill>
                <a:latin typeface="Calibri"/>
                <a:ea typeface="Calibri"/>
                <a:cs typeface="Calibri"/>
                <a:sym typeface="Calibri"/>
              </a:rPr>
              <a:t>Purpose:</a:t>
            </a:r>
            <a:endParaRPr/>
          </a:p>
          <a:p>
            <a:pPr indent="0" lvl="0" marL="25400" rtl="0" algn="l">
              <a:lnSpc>
                <a:spcPct val="100000"/>
              </a:lnSpc>
              <a:spcBef>
                <a:spcPts val="640"/>
              </a:spcBef>
              <a:spcAft>
                <a:spcPts val="0"/>
              </a:spcAft>
              <a:buSzPts val="3200"/>
              <a:buNone/>
            </a:pPr>
            <a:r>
              <a:rPr lang="en-US" sz="3600">
                <a:solidFill>
                  <a:schemeClr val="dk1"/>
                </a:solidFill>
                <a:latin typeface="Calibri"/>
                <a:ea typeface="Calibri"/>
                <a:cs typeface="Calibri"/>
                <a:sym typeface="Calibri"/>
              </a:rPr>
              <a:t>-To raise awareness of ethical challenges in AI and cybersecurity (bias, privacy, transparency, misinformation, over-reliance).</a:t>
            </a:r>
            <a:endParaRPr/>
          </a:p>
          <a:p>
            <a:pPr indent="0" lvl="0" marL="25400" rtl="0" algn="l">
              <a:lnSpc>
                <a:spcPct val="100000"/>
              </a:lnSpc>
              <a:spcBef>
                <a:spcPts val="640"/>
              </a:spcBef>
              <a:spcAft>
                <a:spcPts val="0"/>
              </a:spcAft>
              <a:buSzPts val="3200"/>
              <a:buNone/>
            </a:pPr>
            <a:r>
              <a:rPr lang="en-US" sz="3600">
                <a:solidFill>
                  <a:schemeClr val="dk1"/>
                </a:solidFill>
                <a:latin typeface="Calibri"/>
                <a:ea typeface="Calibri"/>
                <a:cs typeface="Calibri"/>
                <a:sym typeface="Calibri"/>
              </a:rPr>
              <a:t>-To co-create practical, daily behaviours and policies that reflect ethical best practice.</a:t>
            </a:r>
            <a:endParaRPr/>
          </a:p>
          <a:p>
            <a:pPr indent="0" lvl="0" marL="25400" rtl="0" algn="l">
              <a:lnSpc>
                <a:spcPct val="100000"/>
              </a:lnSpc>
              <a:spcBef>
                <a:spcPts val="640"/>
              </a:spcBef>
              <a:spcAft>
                <a:spcPts val="0"/>
              </a:spcAft>
              <a:buSzPts val="3200"/>
              <a:buNone/>
            </a:pPr>
            <a:r>
              <a:rPr lang="en-US" sz="3600">
                <a:solidFill>
                  <a:schemeClr val="dk1"/>
                </a:solidFill>
              </a:rPr>
              <a:t>-</a:t>
            </a:r>
            <a:r>
              <a:rPr lang="en-US" sz="3600">
                <a:solidFill>
                  <a:schemeClr val="dk1"/>
                </a:solidFill>
                <a:latin typeface="Calibri"/>
                <a:ea typeface="Calibri"/>
                <a:cs typeface="Calibri"/>
                <a:sym typeface="Calibri"/>
              </a:rPr>
              <a:t>To ensure shared ownership among all school bodies in safeguarding digital integrity.</a:t>
            </a:r>
            <a:endParaRPr sz="3600"/>
          </a:p>
        </p:txBody>
      </p:sp>
      <p:sp>
        <p:nvSpPr>
          <p:cNvPr id="579" name="Google Shape;579;p7"/>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580" name="Google Shape;580;p7"/>
          <p:cNvGrpSpPr/>
          <p:nvPr/>
        </p:nvGrpSpPr>
        <p:grpSpPr>
          <a:xfrm>
            <a:off x="790770" y="-112458"/>
            <a:ext cx="1427175" cy="786776"/>
            <a:chOff x="0" y="-38100"/>
            <a:chExt cx="373234" cy="205757"/>
          </a:xfrm>
        </p:grpSpPr>
        <p:sp>
          <p:nvSpPr>
            <p:cNvPr id="581" name="Google Shape;581;p7"/>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82" name="Google Shape;582;p7"/>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583" name="Google Shape;583;p7"/>
          <p:cNvGrpSpPr/>
          <p:nvPr/>
        </p:nvGrpSpPr>
        <p:grpSpPr>
          <a:xfrm>
            <a:off x="0" y="-112458"/>
            <a:ext cx="315272" cy="786776"/>
            <a:chOff x="0" y="-38100"/>
            <a:chExt cx="82450" cy="205757"/>
          </a:xfrm>
        </p:grpSpPr>
        <p:sp>
          <p:nvSpPr>
            <p:cNvPr id="584" name="Google Shape;584;p7"/>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85" name="Google Shape;585;p7"/>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586" name="Google Shape;586;p7"/>
          <p:cNvGrpSpPr/>
          <p:nvPr/>
        </p:nvGrpSpPr>
        <p:grpSpPr>
          <a:xfrm>
            <a:off x="0" y="1116904"/>
            <a:ext cx="503883" cy="1931922"/>
            <a:chOff x="0" y="-38100"/>
            <a:chExt cx="131775" cy="505235"/>
          </a:xfrm>
        </p:grpSpPr>
        <p:sp>
          <p:nvSpPr>
            <p:cNvPr id="587" name="Google Shape;587;p7"/>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88" name="Google Shape;588;p7"/>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589" name="Google Shape;589;p7"/>
          <p:cNvPicPr preferRelativeResize="0"/>
          <p:nvPr/>
        </p:nvPicPr>
        <p:blipFill rotWithShape="1">
          <a:blip r:embed="rId4">
            <a:alphaModFix/>
          </a:blip>
          <a:srcRect b="0" l="0" r="0" t="0"/>
          <a:stretch/>
        </p:blipFill>
        <p:spPr>
          <a:xfrm>
            <a:off x="503883" y="3130300"/>
            <a:ext cx="6473388" cy="6473388"/>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3" name="Shape 593"/>
        <p:cNvGrpSpPr/>
        <p:nvPr/>
      </p:nvGrpSpPr>
      <p:grpSpPr>
        <a:xfrm>
          <a:off x="0" y="0"/>
          <a:ext cx="0" cy="0"/>
          <a:chOff x="0" y="0"/>
          <a:chExt cx="0" cy="0"/>
        </a:xfrm>
      </p:grpSpPr>
      <p:sp>
        <p:nvSpPr>
          <p:cNvPr id="594" name="Google Shape;594;p46"/>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Key takeaways</a:t>
            </a:r>
            <a:endParaRPr/>
          </a:p>
        </p:txBody>
      </p:sp>
      <p:sp>
        <p:nvSpPr>
          <p:cNvPr id="595" name="Google Shape;595;p46"/>
          <p:cNvSpPr txBox="1"/>
          <p:nvPr>
            <p:ph idx="1" type="subTitle"/>
          </p:nvPr>
        </p:nvSpPr>
        <p:spPr>
          <a:xfrm>
            <a:off x="3410755" y="3435178"/>
            <a:ext cx="7715669" cy="5675750"/>
          </a:xfrm>
          <a:prstGeom prst="rect">
            <a:avLst/>
          </a:prstGeom>
          <a:noFill/>
          <a:ln>
            <a:noFill/>
          </a:ln>
        </p:spPr>
        <p:txBody>
          <a:bodyPr anchorCtr="0" anchor="t" bIns="45700" lIns="91425" spcFirstLastPara="1" rIns="91425" wrap="square" tIns="45700">
            <a:noAutofit/>
          </a:bodyPr>
          <a:lstStyle/>
          <a:p>
            <a:pPr indent="0" lvl="0" marL="25400" rtl="0" algn="l">
              <a:lnSpc>
                <a:spcPct val="100000"/>
              </a:lnSpc>
              <a:spcBef>
                <a:spcPts val="640"/>
              </a:spcBef>
              <a:spcAft>
                <a:spcPts val="0"/>
              </a:spcAft>
              <a:buSzPts val="3200"/>
              <a:buNone/>
            </a:pPr>
            <a:r>
              <a:rPr lang="en-US" sz="2800">
                <a:solidFill>
                  <a:schemeClr val="dk1"/>
                </a:solidFill>
              </a:rPr>
              <a:t>What is disinformation and its effects on society</a:t>
            </a:r>
            <a:endParaRPr/>
          </a:p>
          <a:p>
            <a:pPr indent="0" lvl="0" marL="25400" rtl="0" algn="l">
              <a:lnSpc>
                <a:spcPct val="100000"/>
              </a:lnSpc>
              <a:spcBef>
                <a:spcPts val="640"/>
              </a:spcBef>
              <a:spcAft>
                <a:spcPts val="0"/>
              </a:spcAft>
              <a:buSzPts val="3200"/>
              <a:buNone/>
            </a:pPr>
            <a:r>
              <a:rPr lang="en-US" sz="2800">
                <a:solidFill>
                  <a:schemeClr val="dk1"/>
                </a:solidFill>
              </a:rPr>
              <a:t>Why disinformation can be dangerous today</a:t>
            </a:r>
            <a:endParaRPr/>
          </a:p>
          <a:p>
            <a:pPr indent="0" lvl="0" marL="25400" rtl="0" algn="l">
              <a:lnSpc>
                <a:spcPct val="100000"/>
              </a:lnSpc>
              <a:spcBef>
                <a:spcPts val="640"/>
              </a:spcBef>
              <a:spcAft>
                <a:spcPts val="0"/>
              </a:spcAft>
              <a:buSzPts val="3200"/>
              <a:buNone/>
            </a:pPr>
            <a:r>
              <a:rPr lang="en-US" sz="2800">
                <a:solidFill>
                  <a:schemeClr val="dk1"/>
                </a:solidFill>
              </a:rPr>
              <a:t>How disinformation can be disseminated?</a:t>
            </a:r>
            <a:endParaRPr/>
          </a:p>
          <a:p>
            <a:pPr indent="0" lvl="0" marL="25400" rtl="0" algn="l">
              <a:lnSpc>
                <a:spcPct val="100000"/>
              </a:lnSpc>
              <a:spcBef>
                <a:spcPts val="640"/>
              </a:spcBef>
              <a:spcAft>
                <a:spcPts val="0"/>
              </a:spcAft>
              <a:buSzPts val="3200"/>
              <a:buNone/>
            </a:pPr>
            <a:r>
              <a:rPr lang="en-US" sz="2800">
                <a:solidFill>
                  <a:schemeClr val="dk1"/>
                </a:solidFill>
              </a:rPr>
              <a:t>How disinformation can be detected?</a:t>
            </a:r>
            <a:endParaRPr/>
          </a:p>
          <a:p>
            <a:pPr indent="0" lvl="0" marL="25400" rtl="0" algn="l">
              <a:lnSpc>
                <a:spcPct val="100000"/>
              </a:lnSpc>
              <a:spcBef>
                <a:spcPts val="640"/>
              </a:spcBef>
              <a:spcAft>
                <a:spcPts val="0"/>
              </a:spcAft>
              <a:buSzPts val="3200"/>
              <a:buNone/>
            </a:pPr>
            <a:r>
              <a:rPr lang="en-US" sz="2800">
                <a:solidFill>
                  <a:schemeClr val="dk1"/>
                </a:solidFill>
              </a:rPr>
              <a:t>The role of school leaders</a:t>
            </a:r>
            <a:endParaRPr/>
          </a:p>
          <a:p>
            <a:pPr indent="0" lvl="0" marL="25400" rtl="0" algn="l">
              <a:lnSpc>
                <a:spcPct val="100000"/>
              </a:lnSpc>
              <a:spcBef>
                <a:spcPts val="640"/>
              </a:spcBef>
              <a:spcAft>
                <a:spcPts val="0"/>
              </a:spcAft>
              <a:buSzPts val="3200"/>
              <a:buNone/>
            </a:pPr>
            <a:r>
              <a:rPr lang="en-US" sz="2800">
                <a:solidFill>
                  <a:schemeClr val="dk1"/>
                </a:solidFill>
              </a:rPr>
              <a:t>The role of disinformation risk audit tool</a:t>
            </a:r>
            <a:endParaRPr/>
          </a:p>
          <a:p>
            <a:pPr indent="0" lvl="0" marL="25400" rtl="0" algn="l">
              <a:lnSpc>
                <a:spcPct val="100000"/>
              </a:lnSpc>
              <a:spcBef>
                <a:spcPts val="640"/>
              </a:spcBef>
              <a:spcAft>
                <a:spcPts val="0"/>
              </a:spcAft>
              <a:buSzPts val="3200"/>
              <a:buNone/>
            </a:pPr>
            <a:r>
              <a:rPr lang="en-US" sz="2800">
                <a:solidFill>
                  <a:schemeClr val="dk1"/>
                </a:solidFill>
              </a:rPr>
              <a:t>The process and the implications of the audit</a:t>
            </a:r>
            <a:endParaRPr/>
          </a:p>
          <a:p>
            <a:pPr indent="0" lvl="0" marL="25400" rtl="0" algn="l">
              <a:lnSpc>
                <a:spcPct val="100000"/>
              </a:lnSpc>
              <a:spcBef>
                <a:spcPts val="640"/>
              </a:spcBef>
              <a:spcAft>
                <a:spcPts val="0"/>
              </a:spcAft>
              <a:buSzPts val="3200"/>
              <a:buNone/>
            </a:pPr>
            <a:r>
              <a:rPr lang="en-US" sz="2800">
                <a:solidFill>
                  <a:schemeClr val="dk1"/>
                </a:solidFill>
              </a:rPr>
              <a:t>The role of scenario simulations</a:t>
            </a:r>
            <a:endParaRPr/>
          </a:p>
          <a:p>
            <a:pPr indent="0" lvl="0" marL="25400" rtl="0" algn="l">
              <a:lnSpc>
                <a:spcPct val="100000"/>
              </a:lnSpc>
              <a:spcBef>
                <a:spcPts val="640"/>
              </a:spcBef>
              <a:spcAft>
                <a:spcPts val="0"/>
              </a:spcAft>
              <a:buSzPts val="3200"/>
              <a:buNone/>
            </a:pPr>
            <a:r>
              <a:rPr lang="en-US" sz="2800">
                <a:solidFill>
                  <a:schemeClr val="dk1"/>
                </a:solidFill>
              </a:rPr>
              <a:t>Implementing theory to practice</a:t>
            </a:r>
            <a:endParaRPr/>
          </a:p>
          <a:p>
            <a:pPr indent="0" lvl="0" marL="25400" rtl="0" algn="l">
              <a:lnSpc>
                <a:spcPct val="100000"/>
              </a:lnSpc>
              <a:spcBef>
                <a:spcPts val="640"/>
              </a:spcBef>
              <a:spcAft>
                <a:spcPts val="0"/>
              </a:spcAft>
              <a:buSzPts val="3200"/>
              <a:buNone/>
            </a:pPr>
            <a:r>
              <a:t/>
            </a:r>
            <a:endParaRPr sz="2800">
              <a:solidFill>
                <a:schemeClr val="dk1"/>
              </a:solidFill>
            </a:endParaRPr>
          </a:p>
          <a:p>
            <a:pPr indent="0" lvl="0" marL="25400" rtl="0" algn="l">
              <a:lnSpc>
                <a:spcPct val="100000"/>
              </a:lnSpc>
              <a:spcBef>
                <a:spcPts val="640"/>
              </a:spcBef>
              <a:spcAft>
                <a:spcPts val="0"/>
              </a:spcAft>
              <a:buSzPts val="3200"/>
              <a:buNone/>
            </a:pPr>
            <a:r>
              <a:rPr b="1" i="1" lang="en-US" sz="2800">
                <a:solidFill>
                  <a:schemeClr val="dk1"/>
                </a:solidFill>
              </a:rPr>
              <a:t>+ Understanding key expressions</a:t>
            </a:r>
            <a:endParaRPr/>
          </a:p>
          <a:p>
            <a:pPr indent="-254000" lvl="0" marL="482600" rtl="0" algn="l">
              <a:lnSpc>
                <a:spcPct val="100000"/>
              </a:lnSpc>
              <a:spcBef>
                <a:spcPts val="640"/>
              </a:spcBef>
              <a:spcAft>
                <a:spcPts val="0"/>
              </a:spcAft>
              <a:buSzPts val="3200"/>
              <a:buFont typeface="Arial"/>
              <a:buNone/>
            </a:pPr>
            <a:r>
              <a:t/>
            </a:r>
            <a:endParaRPr sz="2800">
              <a:solidFill>
                <a:schemeClr val="dk1"/>
              </a:solidFill>
            </a:endParaRPr>
          </a:p>
          <a:p>
            <a:pPr indent="-254000" lvl="0" marL="482600" rtl="0" algn="l">
              <a:lnSpc>
                <a:spcPct val="100000"/>
              </a:lnSpc>
              <a:spcBef>
                <a:spcPts val="640"/>
              </a:spcBef>
              <a:spcAft>
                <a:spcPts val="0"/>
              </a:spcAft>
              <a:buSzPts val="3200"/>
              <a:buFont typeface="Arial"/>
              <a:buNone/>
            </a:pPr>
            <a:r>
              <a:t/>
            </a:r>
            <a:endParaRPr sz="2800">
              <a:solidFill>
                <a:schemeClr val="dk1"/>
              </a:solidFill>
            </a:endParaRPr>
          </a:p>
          <a:p>
            <a:pPr indent="-254000" lvl="0" marL="482600" rtl="0" algn="l">
              <a:lnSpc>
                <a:spcPct val="100000"/>
              </a:lnSpc>
              <a:spcBef>
                <a:spcPts val="640"/>
              </a:spcBef>
              <a:spcAft>
                <a:spcPts val="0"/>
              </a:spcAft>
              <a:buSzPts val="3200"/>
              <a:buFont typeface="Arial"/>
              <a:buNone/>
            </a:pPr>
            <a:r>
              <a:t/>
            </a:r>
            <a:endParaRPr sz="2800">
              <a:solidFill>
                <a:schemeClr val="dk1"/>
              </a:solidFill>
            </a:endParaRPr>
          </a:p>
        </p:txBody>
      </p:sp>
      <p:sp>
        <p:nvSpPr>
          <p:cNvPr id="596" name="Google Shape;596;p46"/>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597" name="Google Shape;597;p46"/>
          <p:cNvGrpSpPr/>
          <p:nvPr/>
        </p:nvGrpSpPr>
        <p:grpSpPr>
          <a:xfrm>
            <a:off x="790770" y="-112458"/>
            <a:ext cx="1427175" cy="786776"/>
            <a:chOff x="0" y="-38100"/>
            <a:chExt cx="373234" cy="205757"/>
          </a:xfrm>
        </p:grpSpPr>
        <p:sp>
          <p:nvSpPr>
            <p:cNvPr id="598" name="Google Shape;598;p46"/>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99" name="Google Shape;599;p46"/>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600" name="Google Shape;600;p46"/>
          <p:cNvGrpSpPr/>
          <p:nvPr/>
        </p:nvGrpSpPr>
        <p:grpSpPr>
          <a:xfrm>
            <a:off x="0" y="-112458"/>
            <a:ext cx="315272" cy="786776"/>
            <a:chOff x="0" y="-38100"/>
            <a:chExt cx="82450" cy="205757"/>
          </a:xfrm>
        </p:grpSpPr>
        <p:sp>
          <p:nvSpPr>
            <p:cNvPr id="601" name="Google Shape;601;p46"/>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02" name="Google Shape;602;p46"/>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603" name="Google Shape;603;p46"/>
          <p:cNvGrpSpPr/>
          <p:nvPr/>
        </p:nvGrpSpPr>
        <p:grpSpPr>
          <a:xfrm>
            <a:off x="0" y="1116904"/>
            <a:ext cx="503883" cy="1931922"/>
            <a:chOff x="0" y="-38100"/>
            <a:chExt cx="131775" cy="505235"/>
          </a:xfrm>
        </p:grpSpPr>
        <p:sp>
          <p:nvSpPr>
            <p:cNvPr id="604" name="Google Shape;604;p46"/>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05" name="Google Shape;605;p46"/>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606" name="Google Shape;606;p46"/>
          <p:cNvPicPr preferRelativeResize="0"/>
          <p:nvPr/>
        </p:nvPicPr>
        <p:blipFill rotWithShape="1">
          <a:blip r:embed="rId4">
            <a:alphaModFix/>
          </a:blip>
          <a:srcRect b="0" l="0" r="0" t="0"/>
          <a:stretch/>
        </p:blipFill>
        <p:spPr>
          <a:xfrm>
            <a:off x="11019411" y="4101050"/>
            <a:ext cx="7268589" cy="4344006"/>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8" name="Shape 148"/>
        <p:cNvGrpSpPr/>
        <p:nvPr/>
      </p:nvGrpSpPr>
      <p:grpSpPr>
        <a:xfrm>
          <a:off x="0" y="0"/>
          <a:ext cx="0" cy="0"/>
          <a:chOff x="0" y="0"/>
          <a:chExt cx="0" cy="0"/>
        </a:xfrm>
      </p:grpSpPr>
      <p:sp>
        <p:nvSpPr>
          <p:cNvPr id="149" name="Google Shape;149;p24"/>
          <p:cNvSpPr txBox="1"/>
          <p:nvPr>
            <p:ph type="ctrTitle"/>
          </p:nvPr>
        </p:nvSpPr>
        <p:spPr>
          <a:xfrm>
            <a:off x="2693443" y="505258"/>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latin typeface="Bricolage Grotesque"/>
                <a:ea typeface="Bricolage Grotesque"/>
                <a:cs typeface="Bricolage Grotesque"/>
                <a:sym typeface="Bricolage Grotesque"/>
              </a:rPr>
              <a:t>General objectives of the module</a:t>
            </a:r>
            <a:endParaRPr b="1"/>
          </a:p>
        </p:txBody>
      </p:sp>
      <p:sp>
        <p:nvSpPr>
          <p:cNvPr id="150" name="Google Shape;150;p24"/>
          <p:cNvSpPr txBox="1"/>
          <p:nvPr>
            <p:ph idx="1" type="subTitle"/>
          </p:nvPr>
        </p:nvSpPr>
        <p:spPr>
          <a:xfrm>
            <a:off x="1013345" y="2589663"/>
            <a:ext cx="16428493" cy="7059304"/>
          </a:xfrm>
          <a:prstGeom prst="rect">
            <a:avLst/>
          </a:prstGeom>
          <a:noFill/>
          <a:ln>
            <a:noFill/>
          </a:ln>
        </p:spPr>
        <p:txBody>
          <a:bodyPr anchorCtr="0" anchor="t" bIns="45700" lIns="91425" spcFirstLastPara="1" rIns="91425" wrap="square" tIns="45700">
            <a:normAutofit/>
          </a:bodyPr>
          <a:lstStyle/>
          <a:p>
            <a:pPr indent="-431800" lvl="0" marL="457200" rtl="0" algn="l">
              <a:lnSpc>
                <a:spcPct val="100000"/>
              </a:lnSpc>
              <a:spcBef>
                <a:spcPts val="640"/>
              </a:spcBef>
              <a:spcAft>
                <a:spcPts val="0"/>
              </a:spcAft>
              <a:buSzPts val="3200"/>
              <a:buNone/>
            </a:pPr>
            <a:r>
              <a:rPr lang="en-US">
                <a:solidFill>
                  <a:schemeClr val="dk1"/>
                </a:solidFill>
              </a:rPr>
              <a:t>To be able to evaluate the competencies of teachers in AI+Cybersecurity and existence of proper regulations in school to combat the spread of disinformation and make decisions to facilitate the school community to navigate today’s complex information landscape.</a:t>
            </a:r>
            <a:endParaRPr/>
          </a:p>
          <a:p>
            <a:pPr indent="-431800" lvl="0" marL="457200" rtl="0" algn="l">
              <a:lnSpc>
                <a:spcPct val="100000"/>
              </a:lnSpc>
              <a:spcBef>
                <a:spcPts val="640"/>
              </a:spcBef>
              <a:spcAft>
                <a:spcPts val="0"/>
              </a:spcAft>
              <a:buSzPts val="3200"/>
              <a:buNone/>
            </a:pPr>
            <a:r>
              <a:t/>
            </a:r>
            <a:endParaRPr>
              <a:solidFill>
                <a:schemeClr val="dk1"/>
              </a:solidFill>
            </a:endParaRPr>
          </a:p>
          <a:p>
            <a:pPr indent="-431800" lvl="0" marL="457200" rtl="0" algn="l">
              <a:lnSpc>
                <a:spcPct val="100000"/>
              </a:lnSpc>
              <a:spcBef>
                <a:spcPts val="640"/>
              </a:spcBef>
              <a:spcAft>
                <a:spcPts val="0"/>
              </a:spcAft>
              <a:buSzPts val="3200"/>
              <a:buNone/>
            </a:pPr>
            <a:r>
              <a:rPr b="1" lang="en-US">
                <a:solidFill>
                  <a:schemeClr val="dk1"/>
                </a:solidFill>
              </a:rPr>
              <a:t>To understand:</a:t>
            </a:r>
            <a:endParaRPr/>
          </a:p>
          <a:p>
            <a:pPr indent="-431800" lvl="0" marL="457200" rtl="0" algn="l">
              <a:lnSpc>
                <a:spcPct val="100000"/>
              </a:lnSpc>
              <a:spcBef>
                <a:spcPts val="640"/>
              </a:spcBef>
              <a:spcAft>
                <a:spcPts val="0"/>
              </a:spcAft>
              <a:buSzPts val="3200"/>
              <a:buNone/>
            </a:pPr>
            <a:r>
              <a:rPr lang="en-US">
                <a:solidFill>
                  <a:schemeClr val="dk1"/>
                </a:solidFill>
              </a:rPr>
              <a:t>The role of Technology AI in Dissemination and Detection of Disinformation</a:t>
            </a:r>
            <a:endParaRPr/>
          </a:p>
          <a:p>
            <a:pPr indent="-431800" lvl="0" marL="457200" rtl="0" algn="l">
              <a:lnSpc>
                <a:spcPct val="100000"/>
              </a:lnSpc>
              <a:spcBef>
                <a:spcPts val="640"/>
              </a:spcBef>
              <a:spcAft>
                <a:spcPts val="0"/>
              </a:spcAft>
              <a:buSzPts val="3200"/>
              <a:buNone/>
            </a:pPr>
            <a:r>
              <a:rPr lang="en-US">
                <a:solidFill>
                  <a:schemeClr val="dk1"/>
                </a:solidFill>
              </a:rPr>
              <a:t>Risk mitigation of disinformation as a cybersecurity threat</a:t>
            </a:r>
            <a:endParaRPr/>
          </a:p>
          <a:p>
            <a:pPr indent="-431800" lvl="0" marL="457200" rtl="0" algn="l">
              <a:lnSpc>
                <a:spcPct val="100000"/>
              </a:lnSpc>
              <a:spcBef>
                <a:spcPts val="640"/>
              </a:spcBef>
              <a:spcAft>
                <a:spcPts val="0"/>
              </a:spcAft>
              <a:buSzPts val="3200"/>
              <a:buNone/>
            </a:pPr>
            <a:r>
              <a:rPr lang="en-US">
                <a:solidFill>
                  <a:schemeClr val="dk1"/>
                </a:solidFill>
              </a:rPr>
              <a:t>Tools for evaluating and developing teachers’ competencies</a:t>
            </a:r>
            <a:endParaRPr/>
          </a:p>
          <a:p>
            <a:pPr indent="-431800" lvl="0" marL="457200" rtl="0" algn="l">
              <a:lnSpc>
                <a:spcPct val="100000"/>
              </a:lnSpc>
              <a:spcBef>
                <a:spcPts val="640"/>
              </a:spcBef>
              <a:spcAft>
                <a:spcPts val="0"/>
              </a:spcAft>
              <a:buSzPts val="3200"/>
              <a:buNone/>
            </a:pPr>
            <a:r>
              <a:rPr lang="en-US">
                <a:solidFill>
                  <a:schemeClr val="dk1"/>
                </a:solidFill>
              </a:rPr>
              <a:t>Alternatives to make Strategic Leadership and Policy Development decisions</a:t>
            </a:r>
            <a:endParaRPr/>
          </a:p>
          <a:p>
            <a:pPr indent="-431800" lvl="0" marL="457200" rtl="0" algn="l">
              <a:lnSpc>
                <a:spcPct val="100000"/>
              </a:lnSpc>
              <a:spcBef>
                <a:spcPts val="640"/>
              </a:spcBef>
              <a:spcAft>
                <a:spcPts val="0"/>
              </a:spcAft>
              <a:buSzPts val="3200"/>
              <a:buNone/>
            </a:pPr>
            <a:r>
              <a:rPr lang="en-US">
                <a:solidFill>
                  <a:schemeClr val="dk1"/>
                </a:solidFill>
              </a:rPr>
              <a:t>Collaborate with Schools and Communities to Advocate for professional development</a:t>
            </a:r>
            <a:endParaRPr/>
          </a:p>
        </p:txBody>
      </p:sp>
      <p:sp>
        <p:nvSpPr>
          <p:cNvPr id="151" name="Google Shape;151;p24"/>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52" name="Google Shape;152;p24"/>
          <p:cNvGrpSpPr/>
          <p:nvPr/>
        </p:nvGrpSpPr>
        <p:grpSpPr>
          <a:xfrm>
            <a:off x="790770" y="-112458"/>
            <a:ext cx="1427175" cy="786776"/>
            <a:chOff x="0" y="-38100"/>
            <a:chExt cx="373234" cy="205757"/>
          </a:xfrm>
        </p:grpSpPr>
        <p:sp>
          <p:nvSpPr>
            <p:cNvPr id="153" name="Google Shape;153;p24"/>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4" name="Google Shape;154;p24"/>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55" name="Google Shape;155;p24"/>
          <p:cNvGrpSpPr/>
          <p:nvPr/>
        </p:nvGrpSpPr>
        <p:grpSpPr>
          <a:xfrm>
            <a:off x="0" y="-112458"/>
            <a:ext cx="315272" cy="786776"/>
            <a:chOff x="0" y="-38100"/>
            <a:chExt cx="82450" cy="205757"/>
          </a:xfrm>
        </p:grpSpPr>
        <p:sp>
          <p:nvSpPr>
            <p:cNvPr id="156" name="Google Shape;156;p24"/>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7" name="Google Shape;157;p24"/>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58" name="Google Shape;158;p24"/>
          <p:cNvGrpSpPr/>
          <p:nvPr/>
        </p:nvGrpSpPr>
        <p:grpSpPr>
          <a:xfrm>
            <a:off x="0" y="1116904"/>
            <a:ext cx="503883" cy="1931922"/>
            <a:chOff x="0" y="-38100"/>
            <a:chExt cx="131775" cy="505235"/>
          </a:xfrm>
        </p:grpSpPr>
        <p:sp>
          <p:nvSpPr>
            <p:cNvPr id="159" name="Google Shape;159;p24"/>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0" name="Google Shape;160;p24"/>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0" name="Shape 610"/>
        <p:cNvGrpSpPr/>
        <p:nvPr/>
      </p:nvGrpSpPr>
      <p:grpSpPr>
        <a:xfrm>
          <a:off x="0" y="0"/>
          <a:ext cx="0" cy="0"/>
          <a:chOff x="0" y="0"/>
          <a:chExt cx="0" cy="0"/>
        </a:xfrm>
      </p:grpSpPr>
      <p:sp>
        <p:nvSpPr>
          <p:cNvPr id="611" name="Google Shape;611;p47"/>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solidFill>
                  <a:schemeClr val="dk1"/>
                </a:solidFill>
                <a:latin typeface="Bricolage Grotesque"/>
                <a:ea typeface="Bricolage Grotesque"/>
                <a:cs typeface="Bricolage Grotesque"/>
                <a:sym typeface="Bricolage Grotesque"/>
              </a:rPr>
              <a:t>Your </a:t>
            </a:r>
            <a:r>
              <a:rPr lang="en-US">
                <a:latin typeface="Bricolage Grotesque"/>
                <a:ea typeface="Bricolage Grotesque"/>
                <a:cs typeface="Bricolage Grotesque"/>
                <a:sym typeface="Bricolage Grotesque"/>
              </a:rPr>
              <a:t>r</a:t>
            </a:r>
            <a:r>
              <a:rPr lang="en-US">
                <a:solidFill>
                  <a:schemeClr val="dk1"/>
                </a:solidFill>
                <a:latin typeface="Bricolage Grotesque"/>
                <a:ea typeface="Bricolage Grotesque"/>
                <a:cs typeface="Bricolage Grotesque"/>
                <a:sym typeface="Bricolage Grotesque"/>
              </a:rPr>
              <a:t>esource </a:t>
            </a:r>
            <a:r>
              <a:rPr lang="en-US">
                <a:latin typeface="Bricolage Grotesque"/>
                <a:ea typeface="Bricolage Grotesque"/>
                <a:cs typeface="Bricolage Grotesque"/>
                <a:sym typeface="Bricolage Grotesque"/>
              </a:rPr>
              <a:t>k</a:t>
            </a:r>
            <a:r>
              <a:rPr lang="en-US">
                <a:solidFill>
                  <a:schemeClr val="dk1"/>
                </a:solidFill>
                <a:latin typeface="Bricolage Grotesque"/>
                <a:ea typeface="Bricolage Grotesque"/>
                <a:cs typeface="Bricolage Grotesque"/>
                <a:sym typeface="Bricolage Grotesque"/>
              </a:rPr>
              <a:t>it</a:t>
            </a:r>
            <a:endParaRPr/>
          </a:p>
        </p:txBody>
      </p:sp>
      <p:sp>
        <p:nvSpPr>
          <p:cNvPr id="612" name="Google Shape;612;p47"/>
          <p:cNvSpPr txBox="1"/>
          <p:nvPr>
            <p:ph idx="1" type="subTitle"/>
          </p:nvPr>
        </p:nvSpPr>
        <p:spPr>
          <a:xfrm>
            <a:off x="1013345" y="2589663"/>
            <a:ext cx="16428493" cy="7059304"/>
          </a:xfrm>
          <a:prstGeom prst="rect">
            <a:avLst/>
          </a:prstGeom>
          <a:noFill/>
          <a:ln>
            <a:noFill/>
          </a:ln>
        </p:spPr>
        <p:txBody>
          <a:bodyPr anchorCtr="0" anchor="t" bIns="45700" lIns="91425" spcFirstLastPara="1" rIns="91425" wrap="square" tIns="45700">
            <a:normAutofit/>
          </a:bodyPr>
          <a:lstStyle/>
          <a:p>
            <a:pPr indent="-431800" lvl="0" marL="457200" rtl="0" algn="l">
              <a:lnSpc>
                <a:spcPct val="100000"/>
              </a:lnSpc>
              <a:spcBef>
                <a:spcPts val="640"/>
              </a:spcBef>
              <a:spcAft>
                <a:spcPts val="0"/>
              </a:spcAft>
              <a:buSzPts val="3200"/>
              <a:buNone/>
            </a:pPr>
            <a:r>
              <a:rPr b="1" lang="en-US">
                <a:solidFill>
                  <a:schemeClr val="dk1"/>
                </a:solidFill>
                <a:latin typeface="Bricolage Grotesque"/>
                <a:ea typeface="Bricolage Grotesque"/>
                <a:cs typeface="Bricolage Grotesque"/>
                <a:sym typeface="Bricolage Grotesque"/>
              </a:rPr>
              <a:t>Key tools and resources:</a:t>
            </a:r>
            <a:endParaRPr/>
          </a:p>
          <a:p>
            <a:pPr indent="-431800" lvl="0" marL="457200" rtl="0" algn="l">
              <a:lnSpc>
                <a:spcPct val="100000"/>
              </a:lnSpc>
              <a:spcBef>
                <a:spcPts val="640"/>
              </a:spcBef>
              <a:spcAft>
                <a:spcPts val="0"/>
              </a:spcAft>
              <a:buSzPts val="3200"/>
              <a:buNone/>
            </a:pPr>
            <a:r>
              <a:t/>
            </a:r>
            <a:endParaRPr>
              <a:solidFill>
                <a:schemeClr val="dk1"/>
              </a:solidFill>
              <a:latin typeface="Bricolage Grotesque"/>
              <a:ea typeface="Bricolage Grotesque"/>
              <a:cs typeface="Bricolage Grotesque"/>
              <a:sym typeface="Bricolage Grotesque"/>
            </a:endParaRPr>
          </a:p>
        </p:txBody>
      </p:sp>
      <p:sp>
        <p:nvSpPr>
          <p:cNvPr id="613" name="Google Shape;613;p47"/>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614" name="Google Shape;614;p47"/>
          <p:cNvGrpSpPr/>
          <p:nvPr/>
        </p:nvGrpSpPr>
        <p:grpSpPr>
          <a:xfrm>
            <a:off x="790770" y="-112458"/>
            <a:ext cx="1427175" cy="786776"/>
            <a:chOff x="0" y="-38100"/>
            <a:chExt cx="373234" cy="205757"/>
          </a:xfrm>
        </p:grpSpPr>
        <p:sp>
          <p:nvSpPr>
            <p:cNvPr id="615" name="Google Shape;615;p47"/>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16" name="Google Shape;616;p47"/>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617" name="Google Shape;617;p47"/>
          <p:cNvGrpSpPr/>
          <p:nvPr/>
        </p:nvGrpSpPr>
        <p:grpSpPr>
          <a:xfrm>
            <a:off x="0" y="-112458"/>
            <a:ext cx="315272" cy="786776"/>
            <a:chOff x="0" y="-38100"/>
            <a:chExt cx="82450" cy="205757"/>
          </a:xfrm>
        </p:grpSpPr>
        <p:sp>
          <p:nvSpPr>
            <p:cNvPr id="618" name="Google Shape;618;p47"/>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19" name="Google Shape;619;p47"/>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620" name="Google Shape;620;p47"/>
          <p:cNvGrpSpPr/>
          <p:nvPr/>
        </p:nvGrpSpPr>
        <p:grpSpPr>
          <a:xfrm>
            <a:off x="0" y="1116904"/>
            <a:ext cx="503883" cy="1931922"/>
            <a:chOff x="0" y="-38100"/>
            <a:chExt cx="131775" cy="505235"/>
          </a:xfrm>
        </p:grpSpPr>
        <p:sp>
          <p:nvSpPr>
            <p:cNvPr id="621" name="Google Shape;621;p47"/>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22" name="Google Shape;622;p47"/>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623" name="Google Shape;623;p47"/>
          <p:cNvGrpSpPr/>
          <p:nvPr/>
        </p:nvGrpSpPr>
        <p:grpSpPr>
          <a:xfrm>
            <a:off x="4391891" y="3549072"/>
            <a:ext cx="10861963" cy="5969000"/>
            <a:chOff x="0" y="0"/>
            <a:chExt cx="10861963" cy="5969000"/>
          </a:xfrm>
        </p:grpSpPr>
        <p:sp>
          <p:nvSpPr>
            <p:cNvPr id="624" name="Google Shape;624;p47"/>
            <p:cNvSpPr/>
            <p:nvPr/>
          </p:nvSpPr>
          <p:spPr>
            <a:xfrm>
              <a:off x="0" y="0"/>
              <a:ext cx="10861963" cy="1865312"/>
            </a:xfrm>
            <a:prstGeom prst="roundRect">
              <a:avLst>
                <a:gd fmla="val 10000" name="adj"/>
              </a:avLst>
            </a:prstGeom>
            <a:solidFill>
              <a:schemeClr val="accent1"/>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25" name="Google Shape;625;p47"/>
            <p:cNvSpPr txBox="1"/>
            <p:nvPr/>
          </p:nvSpPr>
          <p:spPr>
            <a:xfrm>
              <a:off x="2358924" y="0"/>
              <a:ext cx="8503039" cy="1865312"/>
            </a:xfrm>
            <a:prstGeom prst="rect">
              <a:avLst/>
            </a:prstGeom>
            <a:noFill/>
            <a:ln>
              <a:noFill/>
            </a:ln>
          </p:spPr>
          <p:txBody>
            <a:bodyPr anchorCtr="0" anchor="t" bIns="137150" lIns="137150" spcFirstLastPara="1" rIns="137150" wrap="square" tIns="137150">
              <a:noAutofit/>
            </a:bodyPr>
            <a:lstStyle/>
            <a:p>
              <a:pPr indent="0" lvl="0" marL="0" marR="0" rtl="0" algn="l">
                <a:lnSpc>
                  <a:spcPct val="90000"/>
                </a:lnSpc>
                <a:spcBef>
                  <a:spcPts val="0"/>
                </a:spcBef>
                <a:spcAft>
                  <a:spcPts val="0"/>
                </a:spcAft>
                <a:buClr>
                  <a:srgbClr val="000000"/>
                </a:buClr>
                <a:buSzPts val="3600"/>
                <a:buFont typeface="Arial"/>
                <a:buNone/>
              </a:pPr>
              <a:r>
                <a:rPr b="0" i="0" lang="en-US" sz="3600" u="none" cap="none" strike="noStrike">
                  <a:solidFill>
                    <a:schemeClr val="dk1"/>
                  </a:solidFill>
                  <a:latin typeface="Bricolage Grotesque"/>
                  <a:ea typeface="Bricolage Grotesque"/>
                  <a:cs typeface="Bricolage Grotesque"/>
                  <a:sym typeface="Bricolage Grotesque"/>
                </a:rPr>
                <a:t>Fact-checking websites:</a:t>
              </a:r>
              <a:endParaRPr b="0" i="0" sz="3600" u="none" cap="none" strike="noStrike">
                <a:solidFill>
                  <a:schemeClr val="lt1"/>
                </a:solidFill>
                <a:latin typeface="Arial"/>
                <a:ea typeface="Arial"/>
                <a:cs typeface="Arial"/>
                <a:sym typeface="Arial"/>
              </a:endParaRPr>
            </a:p>
            <a:p>
              <a:pPr indent="-285750" lvl="1" marL="285750" marR="0" rtl="0" algn="l">
                <a:lnSpc>
                  <a:spcPct val="90000"/>
                </a:lnSpc>
                <a:spcBef>
                  <a:spcPts val="1260"/>
                </a:spcBef>
                <a:spcAft>
                  <a:spcPts val="0"/>
                </a:spcAft>
                <a:buClr>
                  <a:srgbClr val="000000"/>
                </a:buClr>
                <a:buSzPts val="2800"/>
                <a:buFont typeface="Arial"/>
                <a:buChar char="•"/>
              </a:pPr>
              <a:r>
                <a:rPr b="0" i="0" lang="en-US" sz="2800" u="sng" cap="none" strike="noStrike">
                  <a:solidFill>
                    <a:schemeClr val="dk1"/>
                  </a:solidFill>
                  <a:latin typeface="Bricolage Grotesque"/>
                  <a:ea typeface="Bricolage Grotesque"/>
                  <a:cs typeface="Bricolage Grotesque"/>
                  <a:sym typeface="Bricolage Grotesque"/>
                  <a:hlinkClick r:id="rId4">
                    <a:extLst>
                      <a:ext uri="{A12FA001-AC4F-418D-AE19-62706E023703}">
                        <ahyp:hlinkClr val="tx"/>
                      </a:ext>
                    </a:extLst>
                  </a:hlinkClick>
                </a:rPr>
                <a:t>FactCheck.org</a:t>
              </a:r>
              <a:r>
                <a:rPr b="0" i="0" lang="en-US" sz="2800" u="none" cap="none" strike="noStrike">
                  <a:solidFill>
                    <a:schemeClr val="dk1"/>
                  </a:solidFill>
                  <a:latin typeface="Bricolage Grotesque"/>
                  <a:ea typeface="Bricolage Grotesque"/>
                  <a:cs typeface="Bricolage Grotesque"/>
                  <a:sym typeface="Bricolage Grotesque"/>
                </a:rPr>
                <a:t>, </a:t>
              </a:r>
              <a:r>
                <a:rPr b="0" i="0" lang="en-US" sz="2800" u="sng" cap="none" strike="noStrike">
                  <a:solidFill>
                    <a:schemeClr val="dk1"/>
                  </a:solidFill>
                  <a:latin typeface="Bricolage Grotesque"/>
                  <a:ea typeface="Bricolage Grotesque"/>
                  <a:cs typeface="Bricolage Grotesque"/>
                  <a:sym typeface="Bricolage Grotesque"/>
                  <a:hlinkClick r:id="rId5">
                    <a:extLst>
                      <a:ext uri="{A12FA001-AC4F-418D-AE19-62706E023703}">
                        <ahyp:hlinkClr val="tx"/>
                      </a:ext>
                    </a:extLst>
                  </a:hlinkClick>
                </a:rPr>
                <a:t>Snopes</a:t>
              </a:r>
              <a:r>
                <a:rPr b="0" i="0" lang="en-US" sz="2800" u="none" cap="none" strike="noStrike">
                  <a:solidFill>
                    <a:schemeClr val="dk1"/>
                  </a:solidFill>
                  <a:latin typeface="Bricolage Grotesque"/>
                  <a:ea typeface="Bricolage Grotesque"/>
                  <a:cs typeface="Bricolage Grotesque"/>
                  <a:sym typeface="Bricolage Grotesque"/>
                </a:rPr>
                <a:t>,  </a:t>
              </a:r>
              <a:r>
                <a:rPr b="0" i="0" lang="en-US" sz="2800" u="sng" cap="none" strike="noStrike">
                  <a:solidFill>
                    <a:schemeClr val="dk1"/>
                  </a:solidFill>
                  <a:latin typeface="Bricolage Grotesque"/>
                  <a:ea typeface="Bricolage Grotesque"/>
                  <a:cs typeface="Bricolage Grotesque"/>
                  <a:sym typeface="Bricolage Grotesque"/>
                  <a:hlinkClick r:id="rId6">
                    <a:extLst>
                      <a:ext uri="{A12FA001-AC4F-418D-AE19-62706E023703}">
                        <ahyp:hlinkClr val="tx"/>
                      </a:ext>
                    </a:extLst>
                  </a:hlinkClick>
                </a:rPr>
                <a:t>PolitiFact</a:t>
              </a:r>
              <a:r>
                <a:rPr b="0" i="0" lang="en-US" sz="2800" u="none" cap="none" strike="noStrike">
                  <a:solidFill>
                    <a:schemeClr val="dk1"/>
                  </a:solidFill>
                  <a:latin typeface="Bricolage Grotesque"/>
                  <a:ea typeface="Bricolage Grotesque"/>
                  <a:cs typeface="Bricolage Grotesque"/>
                  <a:sym typeface="Bricolage Grotesque"/>
                </a:rPr>
                <a:t>, </a:t>
              </a:r>
              <a:r>
                <a:rPr b="0" i="0" lang="en-US" sz="2800" u="sng" cap="none" strike="noStrike">
                  <a:solidFill>
                    <a:schemeClr val="dk1"/>
                  </a:solidFill>
                  <a:latin typeface="Bricolage Grotesque"/>
                  <a:ea typeface="Bricolage Grotesque"/>
                  <a:cs typeface="Bricolage Grotesque"/>
                  <a:sym typeface="Bricolage Grotesque"/>
                  <a:hlinkClick r:id="rId7">
                    <a:extLst>
                      <a:ext uri="{A12FA001-AC4F-418D-AE19-62706E023703}">
                        <ahyp:hlinkClr val="tx"/>
                      </a:ext>
                    </a:extLst>
                  </a:hlinkClick>
                </a:rPr>
                <a:t>Originality.AI</a:t>
              </a:r>
              <a:endParaRPr b="0" i="0" sz="2800" u="none" cap="none" strike="noStrike">
                <a:solidFill>
                  <a:schemeClr val="lt1"/>
                </a:solidFill>
                <a:latin typeface="Arial"/>
                <a:ea typeface="Arial"/>
                <a:cs typeface="Arial"/>
                <a:sym typeface="Arial"/>
              </a:endParaRPr>
            </a:p>
          </p:txBody>
        </p:sp>
        <p:sp>
          <p:nvSpPr>
            <p:cNvPr id="626" name="Google Shape;626;p47"/>
            <p:cNvSpPr/>
            <p:nvPr/>
          </p:nvSpPr>
          <p:spPr>
            <a:xfrm>
              <a:off x="186531" y="186531"/>
              <a:ext cx="2172392" cy="1492250"/>
            </a:xfrm>
            <a:prstGeom prst="roundRect">
              <a:avLst>
                <a:gd fmla="val 10000" name="adj"/>
              </a:avLst>
            </a:prstGeom>
            <a:blipFill rotWithShape="1">
              <a:blip r:embed="rId8">
                <a:alphaModFix/>
              </a:blip>
              <a:stretch>
                <a:fillRect b="0" l="-15996" r="-15996" t="0"/>
              </a:stretch>
            </a:blip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27" name="Google Shape;627;p47"/>
            <p:cNvSpPr/>
            <p:nvPr/>
          </p:nvSpPr>
          <p:spPr>
            <a:xfrm>
              <a:off x="0" y="2051844"/>
              <a:ext cx="10861963" cy="1865312"/>
            </a:xfrm>
            <a:prstGeom prst="roundRect">
              <a:avLst>
                <a:gd fmla="val 10000" name="adj"/>
              </a:avLst>
            </a:prstGeom>
            <a:solidFill>
              <a:schemeClr val="accent1"/>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28" name="Google Shape;628;p47"/>
            <p:cNvSpPr txBox="1"/>
            <p:nvPr/>
          </p:nvSpPr>
          <p:spPr>
            <a:xfrm>
              <a:off x="2358924" y="2051844"/>
              <a:ext cx="8503039" cy="1865312"/>
            </a:xfrm>
            <a:prstGeom prst="rect">
              <a:avLst/>
            </a:prstGeom>
            <a:noFill/>
            <a:ln>
              <a:noFill/>
            </a:ln>
          </p:spPr>
          <p:txBody>
            <a:bodyPr anchorCtr="0" anchor="t" bIns="137150" lIns="137150" spcFirstLastPara="1" rIns="137150" wrap="square" tIns="137150">
              <a:noAutofit/>
            </a:bodyPr>
            <a:lstStyle/>
            <a:p>
              <a:pPr indent="0" lvl="0" marL="0" marR="0" rtl="0" algn="l">
                <a:lnSpc>
                  <a:spcPct val="90000"/>
                </a:lnSpc>
                <a:spcBef>
                  <a:spcPts val="0"/>
                </a:spcBef>
                <a:spcAft>
                  <a:spcPts val="0"/>
                </a:spcAft>
                <a:buClr>
                  <a:srgbClr val="000000"/>
                </a:buClr>
                <a:buSzPts val="3600"/>
                <a:buFont typeface="Arial"/>
                <a:buNone/>
              </a:pPr>
              <a:r>
                <a:rPr b="0" i="0" lang="en-US" sz="3600" u="none" cap="none" strike="noStrike">
                  <a:solidFill>
                    <a:schemeClr val="dk1"/>
                  </a:solidFill>
                  <a:latin typeface="Bricolage Grotesque"/>
                  <a:ea typeface="Bricolage Grotesque"/>
                  <a:cs typeface="Bricolage Grotesque"/>
                  <a:sym typeface="Bricolage Grotesque"/>
                </a:rPr>
                <a:t>Media literacy resources:</a:t>
              </a:r>
              <a:endParaRPr b="0" i="0" sz="3600" u="none" cap="none" strike="noStrike">
                <a:solidFill>
                  <a:schemeClr val="dk1"/>
                </a:solidFill>
                <a:latin typeface="Bricolage Grotesque"/>
                <a:ea typeface="Bricolage Grotesque"/>
                <a:cs typeface="Bricolage Grotesque"/>
                <a:sym typeface="Bricolage Grotesque"/>
              </a:endParaRPr>
            </a:p>
            <a:p>
              <a:pPr indent="-285750" lvl="1" marL="285750" marR="0" rtl="0" algn="l">
                <a:lnSpc>
                  <a:spcPct val="90000"/>
                </a:lnSpc>
                <a:spcBef>
                  <a:spcPts val="1260"/>
                </a:spcBef>
                <a:spcAft>
                  <a:spcPts val="0"/>
                </a:spcAft>
                <a:buClr>
                  <a:srgbClr val="000000"/>
                </a:buClr>
                <a:buSzPts val="2800"/>
                <a:buFont typeface="Arial"/>
                <a:buChar char="•"/>
              </a:pPr>
              <a:r>
                <a:rPr b="0" i="0" lang="en-US" sz="2800" u="sng" cap="none" strike="noStrike">
                  <a:solidFill>
                    <a:schemeClr val="dk1"/>
                  </a:solidFill>
                  <a:latin typeface="Bricolage Grotesque"/>
                  <a:ea typeface="Bricolage Grotesque"/>
                  <a:cs typeface="Bricolage Grotesque"/>
                  <a:sym typeface="Bricolage Grotesque"/>
                  <a:hlinkClick r:id="rId9">
                    <a:extLst>
                      <a:ext uri="{A12FA001-AC4F-418D-AE19-62706E023703}">
                        <ahyp:hlinkClr val="tx"/>
                      </a:ext>
                    </a:extLst>
                  </a:hlinkClick>
                </a:rPr>
                <a:t>MediaWise</a:t>
              </a:r>
              <a:r>
                <a:rPr b="0" i="0" lang="en-US" sz="2800" u="none" cap="none" strike="noStrike">
                  <a:solidFill>
                    <a:schemeClr val="dk1"/>
                  </a:solidFill>
                  <a:latin typeface="Bricolage Grotesque"/>
                  <a:ea typeface="Bricolage Grotesque"/>
                  <a:cs typeface="Bricolage Grotesque"/>
                  <a:sym typeface="Bricolage Grotesque"/>
                </a:rPr>
                <a:t>, </a:t>
              </a:r>
              <a:r>
                <a:rPr b="0" i="0" lang="en-US" sz="2800" u="sng" cap="none" strike="noStrike">
                  <a:solidFill>
                    <a:schemeClr val="dk1"/>
                  </a:solidFill>
                  <a:latin typeface="Bricolage Grotesque"/>
                  <a:ea typeface="Bricolage Grotesque"/>
                  <a:cs typeface="Bricolage Grotesque"/>
                  <a:sym typeface="Bricolage Grotesque"/>
                  <a:hlinkClick r:id="rId10">
                    <a:extLst>
                      <a:ext uri="{A12FA001-AC4F-418D-AE19-62706E023703}">
                        <ahyp:hlinkClr val="tx"/>
                      </a:ext>
                    </a:extLst>
                  </a:hlinkClick>
                </a:rPr>
                <a:t>News Literacy Project</a:t>
              </a:r>
              <a:r>
                <a:rPr b="0" i="0" lang="en-US" sz="2800" u="none" cap="none" strike="noStrike">
                  <a:solidFill>
                    <a:schemeClr val="dk1"/>
                  </a:solidFill>
                  <a:latin typeface="Bricolage Grotesque"/>
                  <a:ea typeface="Bricolage Grotesque"/>
                  <a:cs typeface="Bricolage Grotesque"/>
                  <a:sym typeface="Bricolage Grotesque"/>
                </a:rPr>
                <a:t>, </a:t>
              </a:r>
              <a:r>
                <a:rPr b="0" i="0" lang="en-US" sz="2800" u="sng" cap="none" strike="noStrike">
                  <a:solidFill>
                    <a:schemeClr val="dk1"/>
                  </a:solidFill>
                  <a:latin typeface="Bricolage Grotesque"/>
                  <a:ea typeface="Bricolage Grotesque"/>
                  <a:cs typeface="Bricolage Grotesque"/>
                  <a:sym typeface="Bricolage Grotesque"/>
                  <a:hlinkClick r:id="rId11">
                    <a:extLst>
                      <a:ext uri="{A12FA001-AC4F-418D-AE19-62706E023703}">
                        <ahyp:hlinkClr val="tx"/>
                      </a:ext>
                    </a:extLst>
                  </a:hlinkClick>
                </a:rPr>
                <a:t>HiveAI-DeepfakeDetection</a:t>
              </a:r>
              <a:r>
                <a:rPr b="0" i="0" lang="en-US" sz="2800" u="none" cap="none" strike="noStrike">
                  <a:solidFill>
                    <a:schemeClr val="dk1"/>
                  </a:solidFill>
                  <a:latin typeface="Bricolage Grotesque"/>
                  <a:ea typeface="Bricolage Grotesque"/>
                  <a:cs typeface="Bricolage Grotesque"/>
                  <a:sym typeface="Bricolage Grotesque"/>
                </a:rPr>
                <a:t>, </a:t>
              </a:r>
              <a:r>
                <a:rPr b="0" i="0" lang="en-US" sz="2800" u="sng" cap="none" strike="noStrike">
                  <a:solidFill>
                    <a:schemeClr val="dk1"/>
                  </a:solidFill>
                  <a:latin typeface="Bricolage Grotesque"/>
                  <a:ea typeface="Bricolage Grotesque"/>
                  <a:cs typeface="Bricolage Grotesque"/>
                  <a:sym typeface="Bricolage Grotesque"/>
                  <a:hlinkClick r:id="rId12">
                    <a:extLst>
                      <a:ext uri="{A12FA001-AC4F-418D-AE19-62706E023703}">
                        <ahyp:hlinkClr val="tx"/>
                      </a:ext>
                    </a:extLst>
                  </a:hlinkClick>
                </a:rPr>
                <a:t>Sensity.AI</a:t>
              </a:r>
              <a:endParaRPr b="0" i="0" sz="1400" u="none" cap="none" strike="noStrike">
                <a:solidFill>
                  <a:srgbClr val="000000"/>
                </a:solidFill>
                <a:latin typeface="Arial"/>
                <a:ea typeface="Arial"/>
                <a:cs typeface="Arial"/>
                <a:sym typeface="Arial"/>
              </a:endParaRPr>
            </a:p>
          </p:txBody>
        </p:sp>
        <p:sp>
          <p:nvSpPr>
            <p:cNvPr id="629" name="Google Shape;629;p47"/>
            <p:cNvSpPr/>
            <p:nvPr/>
          </p:nvSpPr>
          <p:spPr>
            <a:xfrm>
              <a:off x="186531" y="2238375"/>
              <a:ext cx="2172392" cy="1492250"/>
            </a:xfrm>
            <a:prstGeom prst="roundRect">
              <a:avLst>
                <a:gd fmla="val 10000" name="adj"/>
              </a:avLst>
            </a:prstGeom>
            <a:blipFill rotWithShape="1">
              <a:blip r:embed="rId13">
                <a:alphaModFix/>
              </a:blip>
              <a:stretch>
                <a:fillRect b="0" l="-9998" r="-9998" t="0"/>
              </a:stretch>
            </a:blip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30" name="Google Shape;630;p47"/>
            <p:cNvSpPr/>
            <p:nvPr/>
          </p:nvSpPr>
          <p:spPr>
            <a:xfrm>
              <a:off x="0" y="4103688"/>
              <a:ext cx="10861963" cy="1865312"/>
            </a:xfrm>
            <a:prstGeom prst="roundRect">
              <a:avLst>
                <a:gd fmla="val 10000" name="adj"/>
              </a:avLst>
            </a:prstGeom>
            <a:solidFill>
              <a:schemeClr val="accent1"/>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31" name="Google Shape;631;p47"/>
            <p:cNvSpPr txBox="1"/>
            <p:nvPr/>
          </p:nvSpPr>
          <p:spPr>
            <a:xfrm>
              <a:off x="2358924" y="4103688"/>
              <a:ext cx="8503039" cy="1865312"/>
            </a:xfrm>
            <a:prstGeom prst="rect">
              <a:avLst/>
            </a:prstGeom>
            <a:noFill/>
            <a:ln>
              <a:noFill/>
            </a:ln>
          </p:spPr>
          <p:txBody>
            <a:bodyPr anchorCtr="0" anchor="t" bIns="137150" lIns="137150" spcFirstLastPara="1" rIns="137150" wrap="square" tIns="137150">
              <a:noAutofit/>
            </a:bodyPr>
            <a:lstStyle/>
            <a:p>
              <a:pPr indent="0" lvl="0" marL="0" marR="0" rtl="0" algn="l">
                <a:lnSpc>
                  <a:spcPct val="90000"/>
                </a:lnSpc>
                <a:spcBef>
                  <a:spcPts val="0"/>
                </a:spcBef>
                <a:spcAft>
                  <a:spcPts val="0"/>
                </a:spcAft>
                <a:buClr>
                  <a:srgbClr val="000000"/>
                </a:buClr>
                <a:buSzPts val="3600"/>
                <a:buFont typeface="Arial"/>
                <a:buNone/>
              </a:pPr>
              <a:r>
                <a:rPr b="0" i="0" lang="en-US" sz="3600" u="none" cap="none" strike="noStrike">
                  <a:solidFill>
                    <a:schemeClr val="dk1"/>
                  </a:solidFill>
                  <a:latin typeface="Bricolage Grotesque"/>
                  <a:ea typeface="Bricolage Grotesque"/>
                  <a:cs typeface="Bricolage Grotesque"/>
                  <a:sym typeface="Bricolage Grotesque"/>
                </a:rPr>
                <a:t>AI verification tools:</a:t>
              </a:r>
              <a:endParaRPr b="0" i="0" sz="1400" u="none" cap="none" strike="noStrike">
                <a:solidFill>
                  <a:srgbClr val="000000"/>
                </a:solidFill>
                <a:latin typeface="Arial"/>
                <a:ea typeface="Arial"/>
                <a:cs typeface="Arial"/>
                <a:sym typeface="Arial"/>
              </a:endParaRPr>
            </a:p>
            <a:p>
              <a:pPr indent="-285750" lvl="1" marL="285750" marR="0" rtl="0" algn="l">
                <a:lnSpc>
                  <a:spcPct val="90000"/>
                </a:lnSpc>
                <a:spcBef>
                  <a:spcPts val="1260"/>
                </a:spcBef>
                <a:spcAft>
                  <a:spcPts val="0"/>
                </a:spcAft>
                <a:buClr>
                  <a:srgbClr val="000000"/>
                </a:buClr>
                <a:buSzPts val="2800"/>
                <a:buFont typeface="Arial"/>
                <a:buChar char="•"/>
              </a:pPr>
              <a:r>
                <a:rPr b="0" i="0" lang="en-US" sz="2800" u="sng" cap="none" strike="noStrike">
                  <a:solidFill>
                    <a:schemeClr val="dk1"/>
                  </a:solidFill>
                  <a:latin typeface="Bricolage Grotesque"/>
                  <a:ea typeface="Bricolage Grotesque"/>
                  <a:cs typeface="Bricolage Grotesque"/>
                  <a:sym typeface="Bricolage Grotesque"/>
                  <a:hlinkClick r:id="rId14">
                    <a:extLst>
                      <a:ext uri="{A12FA001-AC4F-418D-AE19-62706E023703}">
                        <ahyp:hlinkClr val="tx"/>
                      </a:ext>
                    </a:extLst>
                  </a:hlinkClick>
                </a:rPr>
                <a:t>OpenAIDetector</a:t>
              </a:r>
              <a:r>
                <a:rPr b="0" i="0" lang="en-US" sz="2800" u="none" cap="none" strike="noStrike">
                  <a:solidFill>
                    <a:schemeClr val="dk1"/>
                  </a:solidFill>
                  <a:latin typeface="Bricolage Grotesque"/>
                  <a:ea typeface="Bricolage Grotesque"/>
                  <a:cs typeface="Bricolage Grotesque"/>
                  <a:sym typeface="Bricolage Grotesque"/>
                </a:rPr>
                <a:t>, </a:t>
              </a:r>
              <a:r>
                <a:rPr b="0" i="0" lang="en-US" sz="2800" u="sng" cap="none" strike="noStrike">
                  <a:solidFill>
                    <a:schemeClr val="dk1"/>
                  </a:solidFill>
                  <a:latin typeface="Bricolage Grotesque"/>
                  <a:ea typeface="Bricolage Grotesque"/>
                  <a:cs typeface="Bricolage Grotesque"/>
                  <a:sym typeface="Bricolage Grotesque"/>
                  <a:hlinkClick r:id="rId15">
                    <a:extLst>
                      <a:ext uri="{A12FA001-AC4F-418D-AE19-62706E023703}">
                        <ahyp:hlinkClr val="tx"/>
                      </a:ext>
                    </a:extLst>
                  </a:hlinkClick>
                </a:rPr>
                <a:t>Detecting.AI</a:t>
              </a:r>
              <a:r>
                <a:rPr b="0" i="0" lang="en-US" sz="2800" u="none" cap="none" strike="noStrike">
                  <a:solidFill>
                    <a:schemeClr val="dk1"/>
                  </a:solidFill>
                  <a:latin typeface="Bricolage Grotesque"/>
                  <a:ea typeface="Bricolage Grotesque"/>
                  <a:cs typeface="Bricolage Grotesque"/>
                  <a:sym typeface="Bricolage Grotesque"/>
                </a:rPr>
                <a:t>, </a:t>
              </a:r>
              <a:r>
                <a:rPr b="0" i="0" lang="en-US" sz="2800" u="sng" cap="none" strike="noStrike">
                  <a:solidFill>
                    <a:schemeClr val="dk1"/>
                  </a:solidFill>
                  <a:latin typeface="Bricolage Grotesque"/>
                  <a:ea typeface="Bricolage Grotesque"/>
                  <a:cs typeface="Bricolage Grotesque"/>
                  <a:sym typeface="Bricolage Grotesque"/>
                  <a:hlinkClick r:id="rId16">
                    <a:extLst>
                      <a:ext uri="{A12FA001-AC4F-418D-AE19-62706E023703}">
                        <ahyp:hlinkClr val="tx"/>
                      </a:ext>
                    </a:extLst>
                  </a:hlinkClick>
                </a:rPr>
                <a:t>GoogleReverseImageSearch</a:t>
              </a:r>
              <a:endParaRPr b="0" i="0" sz="1400" u="none" cap="none" strike="noStrike">
                <a:solidFill>
                  <a:srgbClr val="000000"/>
                </a:solidFill>
                <a:latin typeface="Arial"/>
                <a:ea typeface="Arial"/>
                <a:cs typeface="Arial"/>
                <a:sym typeface="Arial"/>
              </a:endParaRPr>
            </a:p>
          </p:txBody>
        </p:sp>
        <p:sp>
          <p:nvSpPr>
            <p:cNvPr id="632" name="Google Shape;632;p47"/>
            <p:cNvSpPr/>
            <p:nvPr/>
          </p:nvSpPr>
          <p:spPr>
            <a:xfrm>
              <a:off x="186531" y="4290219"/>
              <a:ext cx="2172392" cy="1492250"/>
            </a:xfrm>
            <a:prstGeom prst="roundRect">
              <a:avLst>
                <a:gd fmla="val 10000" name="adj"/>
              </a:avLst>
            </a:prstGeom>
            <a:blipFill rotWithShape="1">
              <a:blip r:embed="rId17">
                <a:alphaModFix/>
              </a:blip>
              <a:stretch>
                <a:fillRect b="-22996" l="0" r="0" t="-22996"/>
              </a:stretch>
            </a:blip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6" name="Shape 636"/>
        <p:cNvGrpSpPr/>
        <p:nvPr/>
      </p:nvGrpSpPr>
      <p:grpSpPr>
        <a:xfrm>
          <a:off x="0" y="0"/>
          <a:ext cx="0" cy="0"/>
          <a:chOff x="0" y="0"/>
          <a:chExt cx="0" cy="0"/>
        </a:xfrm>
      </p:grpSpPr>
      <p:sp>
        <p:nvSpPr>
          <p:cNvPr id="637" name="Google Shape;637;p48"/>
          <p:cNvSpPr/>
          <p:nvPr/>
        </p:nvSpPr>
        <p:spPr>
          <a:xfrm>
            <a:off x="1028700" y="1028700"/>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38" name="Google Shape;638;p48"/>
          <p:cNvSpPr/>
          <p:nvPr/>
        </p:nvSpPr>
        <p:spPr>
          <a:xfrm>
            <a:off x="13797741" y="1028700"/>
            <a:ext cx="4490259" cy="1418136"/>
          </a:xfrm>
          <a:custGeom>
            <a:rect b="b" l="l" r="r" t="t"/>
            <a:pathLst>
              <a:path extrusionOk="0" h="1418136" w="4490259">
                <a:moveTo>
                  <a:pt x="0" y="0"/>
                </a:moveTo>
                <a:lnTo>
                  <a:pt x="4490259" y="0"/>
                </a:lnTo>
                <a:lnTo>
                  <a:pt x="4490259" y="1418136"/>
                </a:lnTo>
                <a:lnTo>
                  <a:pt x="0" y="1418136"/>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39" name="Google Shape;639;p48"/>
          <p:cNvSpPr/>
          <p:nvPr/>
        </p:nvSpPr>
        <p:spPr>
          <a:xfrm>
            <a:off x="7754266" y="8394270"/>
            <a:ext cx="3872623" cy="864030"/>
          </a:xfrm>
          <a:custGeom>
            <a:rect b="b" l="l" r="r" t="t"/>
            <a:pathLst>
              <a:path extrusionOk="0" h="864030" w="3872623">
                <a:moveTo>
                  <a:pt x="0" y="0"/>
                </a:moveTo>
                <a:lnTo>
                  <a:pt x="3872623" y="0"/>
                </a:lnTo>
                <a:lnTo>
                  <a:pt x="3872623" y="864030"/>
                </a:lnTo>
                <a:lnTo>
                  <a:pt x="0" y="864030"/>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640" name="Google Shape;640;p48"/>
          <p:cNvGrpSpPr/>
          <p:nvPr/>
        </p:nvGrpSpPr>
        <p:grpSpPr>
          <a:xfrm>
            <a:off x="6111849" y="2794410"/>
            <a:ext cx="7685891" cy="2168895"/>
            <a:chOff x="0" y="-47625"/>
            <a:chExt cx="1484188" cy="418826"/>
          </a:xfrm>
        </p:grpSpPr>
        <p:sp>
          <p:nvSpPr>
            <p:cNvPr id="641" name="Google Shape;641;p48"/>
            <p:cNvSpPr/>
            <p:nvPr/>
          </p:nvSpPr>
          <p:spPr>
            <a:xfrm>
              <a:off x="0" y="0"/>
              <a:ext cx="1484188" cy="371201"/>
            </a:xfrm>
            <a:custGeom>
              <a:rect b="b" l="l" r="r" t="t"/>
              <a:pathLst>
                <a:path extrusionOk="0" h="371201" w="1484188">
                  <a:moveTo>
                    <a:pt x="30219" y="0"/>
                  </a:moveTo>
                  <a:lnTo>
                    <a:pt x="1453970" y="0"/>
                  </a:lnTo>
                  <a:cubicBezTo>
                    <a:pt x="1470659" y="0"/>
                    <a:pt x="1484188" y="13529"/>
                    <a:pt x="1484188" y="30219"/>
                  </a:cubicBezTo>
                  <a:lnTo>
                    <a:pt x="1484188" y="340982"/>
                  </a:lnTo>
                  <a:cubicBezTo>
                    <a:pt x="1484188" y="357671"/>
                    <a:pt x="1470659" y="371201"/>
                    <a:pt x="1453970" y="371201"/>
                  </a:cubicBezTo>
                  <a:lnTo>
                    <a:pt x="30219" y="371201"/>
                  </a:lnTo>
                  <a:cubicBezTo>
                    <a:pt x="13529" y="371201"/>
                    <a:pt x="0" y="357671"/>
                    <a:pt x="0" y="340982"/>
                  </a:cubicBezTo>
                  <a:lnTo>
                    <a:pt x="0" y="30219"/>
                  </a:lnTo>
                  <a:cubicBezTo>
                    <a:pt x="0" y="13529"/>
                    <a:pt x="13529" y="0"/>
                    <a:pt x="30219" y="0"/>
                  </a:cubicBezTo>
                  <a:close/>
                </a:path>
              </a:pathLst>
            </a:custGeom>
            <a:solidFill>
              <a:srgbClr val="000000">
                <a:alpha val="0"/>
              </a:srgbClr>
            </a:solidFill>
            <a:ln cap="rnd" cmpd="sng" w="2857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42" name="Google Shape;642;p48"/>
            <p:cNvSpPr txBox="1"/>
            <p:nvPr/>
          </p:nvSpPr>
          <p:spPr>
            <a:xfrm>
              <a:off x="0" y="-47625"/>
              <a:ext cx="1484188" cy="418826"/>
            </a:xfrm>
            <a:prstGeom prst="rect">
              <a:avLst/>
            </a:prstGeom>
            <a:noFill/>
            <a:ln>
              <a:noFill/>
            </a:ln>
          </p:spPr>
          <p:txBody>
            <a:bodyPr anchorCtr="0" anchor="b" bIns="50800" lIns="50800" spcFirstLastPara="1" rIns="50800" wrap="square" tIns="50800">
              <a:noAutofit/>
            </a:bodyPr>
            <a:lstStyle/>
            <a:p>
              <a:pPr indent="0" lvl="0" marL="0" marR="0" rtl="0" algn="ctr">
                <a:lnSpc>
                  <a:spcPct val="149944"/>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643" name="Google Shape;643;p48"/>
          <p:cNvGrpSpPr/>
          <p:nvPr/>
        </p:nvGrpSpPr>
        <p:grpSpPr>
          <a:xfrm>
            <a:off x="-696258" y="-1193133"/>
            <a:ext cx="7178388" cy="12095887"/>
            <a:chOff x="0" y="-57150"/>
            <a:chExt cx="1890604" cy="3185748"/>
          </a:xfrm>
        </p:grpSpPr>
        <p:sp>
          <p:nvSpPr>
            <p:cNvPr id="644" name="Google Shape;644;p48"/>
            <p:cNvSpPr/>
            <p:nvPr/>
          </p:nvSpPr>
          <p:spPr>
            <a:xfrm>
              <a:off x="0" y="0"/>
              <a:ext cx="1890604" cy="3128598"/>
            </a:xfrm>
            <a:custGeom>
              <a:rect b="b" l="l" r="r" t="t"/>
              <a:pathLst>
                <a:path extrusionOk="0" h="3128598" w="1890604">
                  <a:moveTo>
                    <a:pt x="0" y="0"/>
                  </a:moveTo>
                  <a:lnTo>
                    <a:pt x="1890604" y="0"/>
                  </a:lnTo>
                  <a:lnTo>
                    <a:pt x="1890604" y="3128598"/>
                  </a:lnTo>
                  <a:lnTo>
                    <a:pt x="0" y="3128598"/>
                  </a:lnTo>
                  <a:close/>
                </a:path>
              </a:pathLst>
            </a:custGeom>
            <a:solidFill>
              <a:srgbClr val="73CEE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45" name="Google Shape;645;p48"/>
            <p:cNvSpPr txBox="1"/>
            <p:nvPr/>
          </p:nvSpPr>
          <p:spPr>
            <a:xfrm>
              <a:off x="0" y="-57150"/>
              <a:ext cx="1890604" cy="3185748"/>
            </a:xfrm>
            <a:prstGeom prst="rect">
              <a:avLst/>
            </a:prstGeom>
            <a:noFill/>
            <a:ln>
              <a:noFill/>
            </a:ln>
          </p:spPr>
          <p:txBody>
            <a:bodyPr anchorCtr="0" anchor="ctr" bIns="50800" lIns="50800" spcFirstLastPara="1" rIns="50800" wrap="square" tIns="50800">
              <a:noAutofit/>
            </a:bodyPr>
            <a:lstStyle/>
            <a:p>
              <a:pPr indent="0" lvl="0" marL="0" marR="0" rtl="0" algn="ctr">
                <a:lnSpc>
                  <a:spcPct val="202166"/>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646" name="Google Shape;646;p48"/>
          <p:cNvSpPr/>
          <p:nvPr/>
        </p:nvSpPr>
        <p:spPr>
          <a:xfrm>
            <a:off x="1028700" y="1042552"/>
            <a:ext cx="3476817" cy="1390433"/>
          </a:xfrm>
          <a:custGeom>
            <a:rect b="b" l="l" r="r" t="t"/>
            <a:pathLst>
              <a:path extrusionOk="0" h="1390433" w="3476817">
                <a:moveTo>
                  <a:pt x="0" y="0"/>
                </a:moveTo>
                <a:lnTo>
                  <a:pt x="3476817" y="0"/>
                </a:lnTo>
                <a:lnTo>
                  <a:pt x="3476817" y="1390432"/>
                </a:lnTo>
                <a:lnTo>
                  <a:pt x="0" y="1390432"/>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47" name="Google Shape;647;p48"/>
          <p:cNvSpPr/>
          <p:nvPr/>
        </p:nvSpPr>
        <p:spPr>
          <a:xfrm rot="-73454">
            <a:off x="16773166" y="5188864"/>
            <a:ext cx="4317980" cy="6690777"/>
          </a:xfrm>
          <a:custGeom>
            <a:rect b="b" l="l" r="r" t="t"/>
            <a:pathLst>
              <a:path extrusionOk="0" h="6690777" w="4317980">
                <a:moveTo>
                  <a:pt x="0" y="0"/>
                </a:moveTo>
                <a:lnTo>
                  <a:pt x="4317980" y="0"/>
                </a:lnTo>
                <a:lnTo>
                  <a:pt x="4317980" y="6690777"/>
                </a:lnTo>
                <a:lnTo>
                  <a:pt x="0" y="6690777"/>
                </a:lnTo>
                <a:lnTo>
                  <a:pt x="0" y="0"/>
                </a:lnTo>
                <a:close/>
              </a:path>
            </a:pathLst>
          </a:custGeom>
          <a:blipFill rotWithShape="1">
            <a:blip r:embed="rId7">
              <a:alphaModFix/>
            </a:blip>
            <a:stretch>
              <a:fillRect b="0" l="-128388"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48" name="Google Shape;648;p48"/>
          <p:cNvSpPr txBox="1"/>
          <p:nvPr/>
        </p:nvSpPr>
        <p:spPr>
          <a:xfrm>
            <a:off x="11884058" y="8384745"/>
            <a:ext cx="5272726" cy="701311"/>
          </a:xfrm>
          <a:prstGeom prst="rect">
            <a:avLst/>
          </a:prstGeom>
          <a:noFill/>
          <a:ln>
            <a:noFill/>
          </a:ln>
        </p:spPr>
        <p:txBody>
          <a:bodyPr anchorCtr="0" anchor="t" bIns="0" lIns="0" spcFirstLastPara="1" rIns="0" wrap="square" tIns="0">
            <a:spAutoFit/>
          </a:bodyPr>
          <a:lstStyle/>
          <a:p>
            <a:pPr indent="0" lvl="0" marL="0" marR="0" rtl="0" algn="just">
              <a:lnSpc>
                <a:spcPct val="115959"/>
              </a:lnSpc>
              <a:spcBef>
                <a:spcPts val="0"/>
              </a:spcBef>
              <a:spcAft>
                <a:spcPts val="0"/>
              </a:spcAft>
              <a:buClr>
                <a:srgbClr val="000000"/>
              </a:buClr>
              <a:buSzPts val="1178"/>
              <a:buFont typeface="Arial"/>
              <a:buNone/>
            </a:pPr>
            <a:r>
              <a:rPr b="0" i="0" lang="en-US" sz="1178" u="none" cap="none" strike="noStrike">
                <a:solidFill>
                  <a:srgbClr val="0C4DA2"/>
                </a:solidFill>
                <a:latin typeface="Helvetica Neue"/>
                <a:ea typeface="Helvetica Neue"/>
                <a:cs typeface="Helvetica Neue"/>
                <a:sym typeface="Helvetica Neue"/>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b="0" i="0" sz="1400" u="none" cap="none" strike="noStrike">
              <a:solidFill>
                <a:srgbClr val="000000"/>
              </a:solidFill>
              <a:latin typeface="Arial"/>
              <a:ea typeface="Arial"/>
              <a:cs typeface="Arial"/>
              <a:sym typeface="Arial"/>
            </a:endParaRPr>
          </a:p>
        </p:txBody>
      </p:sp>
      <p:sp>
        <p:nvSpPr>
          <p:cNvPr id="649" name="Google Shape;649;p48"/>
          <p:cNvSpPr txBox="1"/>
          <p:nvPr/>
        </p:nvSpPr>
        <p:spPr>
          <a:xfrm>
            <a:off x="4759921" y="3423551"/>
            <a:ext cx="9760500" cy="1157400"/>
          </a:xfrm>
          <a:prstGeom prst="rect">
            <a:avLst/>
          </a:prstGeom>
          <a:noFill/>
          <a:ln>
            <a:noFill/>
          </a:ln>
        </p:spPr>
        <p:txBody>
          <a:bodyPr anchorCtr="0" anchor="t" bIns="0" lIns="0" spcFirstLastPara="1" rIns="0" wrap="square" tIns="0">
            <a:spAutoFit/>
          </a:bodyPr>
          <a:lstStyle/>
          <a:p>
            <a:pPr indent="0" lvl="0" marL="0" marR="0" rtl="0" algn="l">
              <a:lnSpc>
                <a:spcPct val="94000"/>
              </a:lnSpc>
              <a:spcBef>
                <a:spcPts val="0"/>
              </a:spcBef>
              <a:spcAft>
                <a:spcPts val="0"/>
              </a:spcAft>
              <a:buClr>
                <a:srgbClr val="000000"/>
              </a:buClr>
              <a:buSzPts val="8000"/>
              <a:buFont typeface="Arial"/>
              <a:buNone/>
            </a:pPr>
            <a:r>
              <a:rPr b="1" i="0" lang="en-US" sz="8000" u="none" cap="none" strike="noStrike">
                <a:solidFill>
                  <a:srgbClr val="343434"/>
                </a:solidFill>
                <a:latin typeface="Arial"/>
                <a:ea typeface="Arial"/>
                <a:cs typeface="Arial"/>
                <a:sym typeface="Arial"/>
              </a:rPr>
              <a:t>Exit assessment</a:t>
            </a:r>
            <a:endParaRPr b="0" i="0" sz="1050" u="none" cap="none" strike="noStrike">
              <a:solidFill>
                <a:srgbClr val="000000"/>
              </a:solidFill>
              <a:latin typeface="Arial"/>
              <a:ea typeface="Arial"/>
              <a:cs typeface="Arial"/>
              <a:sym typeface="Arial"/>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3" name="Shape 653"/>
        <p:cNvGrpSpPr/>
        <p:nvPr/>
      </p:nvGrpSpPr>
      <p:grpSpPr>
        <a:xfrm>
          <a:off x="0" y="0"/>
          <a:ext cx="0" cy="0"/>
          <a:chOff x="0" y="0"/>
          <a:chExt cx="0" cy="0"/>
        </a:xfrm>
      </p:grpSpPr>
      <p:sp>
        <p:nvSpPr>
          <p:cNvPr id="654" name="Google Shape;654;p8"/>
          <p:cNvSpPr txBox="1"/>
          <p:nvPr>
            <p:ph type="ctrTitle"/>
          </p:nvPr>
        </p:nvSpPr>
        <p:spPr>
          <a:xfrm>
            <a:off x="2693443" y="505258"/>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latin typeface="Bricolage Grotesque"/>
                <a:ea typeface="Bricolage Grotesque"/>
                <a:cs typeface="Bricolage Grotesque"/>
                <a:sym typeface="Bricolage Grotesque"/>
              </a:rPr>
              <a:t>10-min Exit assessment &amp; reflection</a:t>
            </a:r>
            <a:endParaRPr b="1"/>
          </a:p>
        </p:txBody>
      </p:sp>
      <p:sp>
        <p:nvSpPr>
          <p:cNvPr id="655" name="Google Shape;655;p8"/>
          <p:cNvSpPr txBox="1"/>
          <p:nvPr>
            <p:ph idx="1" type="subTitle"/>
          </p:nvPr>
        </p:nvSpPr>
        <p:spPr>
          <a:xfrm>
            <a:off x="1013345" y="2589663"/>
            <a:ext cx="8496415" cy="7059304"/>
          </a:xfrm>
          <a:prstGeom prst="rect">
            <a:avLst/>
          </a:prstGeom>
          <a:noFill/>
          <a:ln>
            <a:noFill/>
          </a:ln>
        </p:spPr>
        <p:txBody>
          <a:bodyPr anchorCtr="0" anchor="t" bIns="45700" lIns="91425" spcFirstLastPara="1" rIns="91425" wrap="square" tIns="45700">
            <a:normAutofit/>
          </a:bodyPr>
          <a:lstStyle/>
          <a:p>
            <a:pPr indent="-406400" lvl="1" marL="914400" rtl="0" algn="ctr">
              <a:lnSpc>
                <a:spcPct val="100000"/>
              </a:lnSpc>
              <a:spcBef>
                <a:spcPts val="560"/>
              </a:spcBef>
              <a:spcAft>
                <a:spcPts val="0"/>
              </a:spcAft>
              <a:buSzPts val="3027"/>
              <a:buNone/>
            </a:pPr>
            <a:r>
              <a:t/>
            </a:r>
            <a:endParaRPr b="1" sz="3200">
              <a:solidFill>
                <a:schemeClr val="dk1"/>
              </a:solidFill>
            </a:endParaRPr>
          </a:p>
          <a:p>
            <a:pPr indent="-406400" lvl="1" marL="914400" rtl="0" algn="ctr">
              <a:lnSpc>
                <a:spcPct val="100000"/>
              </a:lnSpc>
              <a:spcBef>
                <a:spcPts val="560"/>
              </a:spcBef>
              <a:spcAft>
                <a:spcPts val="0"/>
              </a:spcAft>
              <a:buSzPts val="3027"/>
              <a:buNone/>
            </a:pPr>
            <a:r>
              <a:t/>
            </a:r>
            <a:endParaRPr b="1" sz="3200">
              <a:solidFill>
                <a:schemeClr val="dk1"/>
              </a:solidFill>
            </a:endParaRPr>
          </a:p>
          <a:p>
            <a:pPr indent="0" lvl="1" marL="0" rtl="0" algn="l">
              <a:lnSpc>
                <a:spcPct val="100000"/>
              </a:lnSpc>
              <a:spcBef>
                <a:spcPts val="560"/>
              </a:spcBef>
              <a:spcAft>
                <a:spcPts val="0"/>
              </a:spcAft>
              <a:buSzPts val="3027"/>
              <a:buNone/>
            </a:pPr>
            <a:r>
              <a:rPr b="1" lang="en-US" sz="4000">
                <a:solidFill>
                  <a:schemeClr val="dk1"/>
                </a:solidFill>
              </a:rPr>
              <a:t>Post-test for school</a:t>
            </a:r>
            <a:br>
              <a:rPr b="1" lang="en-US" sz="4000">
                <a:solidFill>
                  <a:schemeClr val="dk1"/>
                </a:solidFill>
              </a:rPr>
            </a:br>
            <a:r>
              <a:rPr b="1" lang="en-US" sz="4000">
                <a:solidFill>
                  <a:schemeClr val="dk1"/>
                </a:solidFill>
              </a:rPr>
              <a:t>leaders</a:t>
            </a:r>
            <a:endParaRPr b="1" sz="4000">
              <a:solidFill>
                <a:schemeClr val="dk1"/>
              </a:solidFill>
            </a:endParaRPr>
          </a:p>
          <a:p>
            <a:pPr indent="-254000" lvl="0" marL="482600" rtl="0" algn="l">
              <a:lnSpc>
                <a:spcPct val="100000"/>
              </a:lnSpc>
              <a:spcBef>
                <a:spcPts val="640"/>
              </a:spcBef>
              <a:spcAft>
                <a:spcPts val="0"/>
              </a:spcAft>
              <a:buSzPts val="3459"/>
              <a:buFont typeface="Arial"/>
              <a:buNone/>
            </a:pPr>
            <a:r>
              <a:t/>
            </a:r>
            <a:endParaRPr>
              <a:solidFill>
                <a:schemeClr val="dk1"/>
              </a:solidFill>
            </a:endParaRPr>
          </a:p>
          <a:p>
            <a:pPr indent="-254000" lvl="0" marL="482600" rtl="0" algn="l">
              <a:lnSpc>
                <a:spcPct val="100000"/>
              </a:lnSpc>
              <a:spcBef>
                <a:spcPts val="640"/>
              </a:spcBef>
              <a:spcAft>
                <a:spcPts val="0"/>
              </a:spcAft>
              <a:buSzPts val="3459"/>
              <a:buFont typeface="Arial"/>
              <a:buNone/>
            </a:pPr>
            <a:r>
              <a:t/>
            </a:r>
            <a:endParaRPr>
              <a:solidFill>
                <a:schemeClr val="dk1"/>
              </a:solidFill>
            </a:endParaRPr>
          </a:p>
          <a:p>
            <a:pPr indent="-254000" lvl="0" marL="482600" rtl="0" algn="l">
              <a:lnSpc>
                <a:spcPct val="100000"/>
              </a:lnSpc>
              <a:spcBef>
                <a:spcPts val="640"/>
              </a:spcBef>
              <a:spcAft>
                <a:spcPts val="0"/>
              </a:spcAft>
              <a:buSzPts val="3459"/>
              <a:buFont typeface="Arial"/>
              <a:buNone/>
            </a:pPr>
            <a:r>
              <a:t/>
            </a:r>
            <a:endParaRPr>
              <a:solidFill>
                <a:schemeClr val="dk1"/>
              </a:solidFill>
            </a:endParaRPr>
          </a:p>
          <a:p>
            <a:pPr indent="-254000" lvl="0" marL="482600" rtl="0" algn="l">
              <a:lnSpc>
                <a:spcPct val="100000"/>
              </a:lnSpc>
              <a:spcBef>
                <a:spcPts val="640"/>
              </a:spcBef>
              <a:spcAft>
                <a:spcPts val="0"/>
              </a:spcAft>
              <a:buSzPts val="3459"/>
              <a:buFont typeface="Arial"/>
              <a:buNone/>
            </a:pPr>
            <a:r>
              <a:t/>
            </a:r>
            <a:endParaRPr>
              <a:solidFill>
                <a:schemeClr val="dk1"/>
              </a:solidFill>
            </a:endParaRPr>
          </a:p>
          <a:p>
            <a:pPr indent="-254000" lvl="0" marL="482600" rtl="0" algn="l">
              <a:lnSpc>
                <a:spcPct val="100000"/>
              </a:lnSpc>
              <a:spcBef>
                <a:spcPts val="640"/>
              </a:spcBef>
              <a:spcAft>
                <a:spcPts val="0"/>
              </a:spcAft>
              <a:buSzPts val="3459"/>
              <a:buFont typeface="Arial"/>
              <a:buNone/>
            </a:pPr>
            <a:r>
              <a:t/>
            </a:r>
            <a:endParaRPr>
              <a:solidFill>
                <a:schemeClr val="dk1"/>
              </a:solidFill>
            </a:endParaRPr>
          </a:p>
          <a:p>
            <a:pPr indent="-254000" lvl="0" marL="482600" rtl="0" algn="l">
              <a:lnSpc>
                <a:spcPct val="100000"/>
              </a:lnSpc>
              <a:spcBef>
                <a:spcPts val="640"/>
              </a:spcBef>
              <a:spcAft>
                <a:spcPts val="0"/>
              </a:spcAft>
              <a:buSzPts val="3459"/>
              <a:buFont typeface="Arial"/>
              <a:buNone/>
            </a:pPr>
            <a:r>
              <a:t/>
            </a:r>
            <a:endParaRPr>
              <a:solidFill>
                <a:schemeClr val="dk1"/>
              </a:solidFill>
            </a:endParaRPr>
          </a:p>
          <a:p>
            <a:pPr indent="0" lvl="0" marL="25400" rtl="0" algn="l">
              <a:lnSpc>
                <a:spcPct val="100000"/>
              </a:lnSpc>
              <a:spcBef>
                <a:spcPts val="640"/>
              </a:spcBef>
              <a:spcAft>
                <a:spcPts val="0"/>
              </a:spcAft>
              <a:buSzPts val="3459"/>
              <a:buNone/>
            </a:pPr>
            <a:r>
              <a:rPr b="1" lang="en-US" sz="4000">
                <a:solidFill>
                  <a:schemeClr val="dk1"/>
                </a:solidFill>
              </a:rPr>
              <a:t>Self-assessment checklist</a:t>
            </a:r>
            <a:r>
              <a:rPr b="1" lang="en-US">
                <a:solidFill>
                  <a:schemeClr val="dk1"/>
                </a:solidFill>
              </a:rPr>
              <a:t> </a:t>
            </a:r>
            <a:endParaRPr/>
          </a:p>
        </p:txBody>
      </p:sp>
      <p:sp>
        <p:nvSpPr>
          <p:cNvPr id="656" name="Google Shape;656;p8"/>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657" name="Google Shape;657;p8"/>
          <p:cNvGrpSpPr/>
          <p:nvPr/>
        </p:nvGrpSpPr>
        <p:grpSpPr>
          <a:xfrm>
            <a:off x="790770" y="-112458"/>
            <a:ext cx="1427175" cy="786776"/>
            <a:chOff x="0" y="-38100"/>
            <a:chExt cx="373234" cy="205757"/>
          </a:xfrm>
        </p:grpSpPr>
        <p:sp>
          <p:nvSpPr>
            <p:cNvPr id="658" name="Google Shape;658;p8"/>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59" name="Google Shape;659;p8"/>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660" name="Google Shape;660;p8"/>
          <p:cNvGrpSpPr/>
          <p:nvPr/>
        </p:nvGrpSpPr>
        <p:grpSpPr>
          <a:xfrm>
            <a:off x="0" y="-112458"/>
            <a:ext cx="315272" cy="786776"/>
            <a:chOff x="0" y="-38100"/>
            <a:chExt cx="82450" cy="205757"/>
          </a:xfrm>
        </p:grpSpPr>
        <p:sp>
          <p:nvSpPr>
            <p:cNvPr id="661" name="Google Shape;661;p8"/>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62" name="Google Shape;662;p8"/>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663" name="Google Shape;663;p8"/>
          <p:cNvGrpSpPr/>
          <p:nvPr/>
        </p:nvGrpSpPr>
        <p:grpSpPr>
          <a:xfrm>
            <a:off x="0" y="1116904"/>
            <a:ext cx="503883" cy="1931922"/>
            <a:chOff x="0" y="-38100"/>
            <a:chExt cx="131775" cy="505235"/>
          </a:xfrm>
        </p:grpSpPr>
        <p:sp>
          <p:nvSpPr>
            <p:cNvPr id="664" name="Google Shape;664;p8"/>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65" name="Google Shape;665;p8"/>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666" name="Google Shape;666;p8"/>
          <p:cNvSpPr txBox="1"/>
          <p:nvPr/>
        </p:nvSpPr>
        <p:spPr>
          <a:xfrm>
            <a:off x="12832300" y="5031225"/>
            <a:ext cx="3657600" cy="28629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6000"/>
              <a:buFont typeface="Arial"/>
              <a:buNone/>
            </a:pPr>
            <a:r>
              <a:rPr b="0" i="0" lang="en-US" sz="6000" u="none" cap="none" strike="noStrike">
                <a:solidFill>
                  <a:srgbClr val="000000"/>
                </a:solidFill>
                <a:latin typeface="Arial"/>
                <a:ea typeface="Arial"/>
                <a:cs typeface="Arial"/>
                <a:sym typeface="Arial"/>
              </a:rPr>
              <a:t>QR code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6000"/>
              <a:buFont typeface="Arial"/>
              <a:buNone/>
            </a:pPr>
            <a:r>
              <a:rPr b="0" i="0" lang="en-US" sz="6000" u="none" cap="none" strike="noStrike">
                <a:solidFill>
                  <a:srgbClr val="000000"/>
                </a:solidFill>
                <a:latin typeface="Arial"/>
                <a:ea typeface="Arial"/>
                <a:cs typeface="Arial"/>
                <a:sym typeface="Arial"/>
              </a:rPr>
              <a:t>or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6000"/>
              <a:buFont typeface="Arial"/>
              <a:buNone/>
            </a:pPr>
            <a:r>
              <a:rPr b="0" i="0" lang="en-US" sz="6000" u="none" cap="none" strike="noStrike">
                <a:solidFill>
                  <a:srgbClr val="000000"/>
                </a:solidFill>
                <a:latin typeface="Arial"/>
                <a:ea typeface="Arial"/>
                <a:cs typeface="Arial"/>
                <a:sym typeface="Arial"/>
              </a:rPr>
              <a:t>Handout</a:t>
            </a:r>
            <a:endParaRPr b="0" i="0" sz="1400" u="none" cap="none" strike="noStrike">
              <a:solidFill>
                <a:srgbClr val="000000"/>
              </a:solidFill>
              <a:latin typeface="Arial"/>
              <a:ea typeface="Arial"/>
              <a:cs typeface="Arial"/>
              <a:sym typeface="Arial"/>
            </a:endParaRPr>
          </a:p>
        </p:txBody>
      </p:sp>
      <p:pic>
        <p:nvPicPr>
          <p:cNvPr id="667" name="Google Shape;667;p8"/>
          <p:cNvPicPr preferRelativeResize="0"/>
          <p:nvPr/>
        </p:nvPicPr>
        <p:blipFill rotWithShape="1">
          <a:blip r:embed="rId4">
            <a:alphaModFix/>
          </a:blip>
          <a:srcRect b="0" l="0" r="0" t="0"/>
          <a:stretch/>
        </p:blipFill>
        <p:spPr>
          <a:xfrm>
            <a:off x="7185772" y="6462675"/>
            <a:ext cx="2833450" cy="3651049"/>
          </a:xfrm>
          <a:prstGeom prst="rect">
            <a:avLst/>
          </a:prstGeom>
          <a:noFill/>
          <a:ln>
            <a:noFill/>
          </a:ln>
        </p:spPr>
      </p:pic>
      <p:pic>
        <p:nvPicPr>
          <p:cNvPr id="668" name="Google Shape;668;p8"/>
          <p:cNvPicPr preferRelativeResize="0"/>
          <p:nvPr/>
        </p:nvPicPr>
        <p:blipFill rotWithShape="1">
          <a:blip r:embed="rId5">
            <a:alphaModFix/>
          </a:blip>
          <a:srcRect b="0" l="0" r="0" t="0"/>
          <a:stretch/>
        </p:blipFill>
        <p:spPr>
          <a:xfrm>
            <a:off x="6255399" y="3428999"/>
            <a:ext cx="4908357" cy="1470025"/>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2" name="Shape 672"/>
        <p:cNvGrpSpPr/>
        <p:nvPr/>
      </p:nvGrpSpPr>
      <p:grpSpPr>
        <a:xfrm>
          <a:off x="0" y="0"/>
          <a:ext cx="0" cy="0"/>
          <a:chOff x="0" y="0"/>
          <a:chExt cx="0" cy="0"/>
        </a:xfrm>
      </p:grpSpPr>
      <p:sp>
        <p:nvSpPr>
          <p:cNvPr id="673" name="Google Shape;673;p11"/>
          <p:cNvSpPr/>
          <p:nvPr/>
        </p:nvSpPr>
        <p:spPr>
          <a:xfrm>
            <a:off x="0" y="-436852"/>
            <a:ext cx="18288000" cy="10744200"/>
          </a:xfrm>
          <a:custGeom>
            <a:rect b="b" l="l" r="r" t="t"/>
            <a:pathLst>
              <a:path extrusionOk="0" h="18288000" w="18288000">
                <a:moveTo>
                  <a:pt x="0" y="0"/>
                </a:moveTo>
                <a:lnTo>
                  <a:pt x="18288000" y="0"/>
                </a:lnTo>
                <a:lnTo>
                  <a:pt x="18288000" y="18288000"/>
                </a:lnTo>
                <a:lnTo>
                  <a:pt x="0" y="18288000"/>
                </a:lnTo>
                <a:lnTo>
                  <a:pt x="0" y="0"/>
                </a:lnTo>
                <a:close/>
              </a:path>
            </a:pathLst>
          </a:custGeom>
          <a:blipFill rotWithShape="1">
            <a:blip r:embed="rId3">
              <a:alphaModFix amt="30000"/>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74" name="Google Shape;674;p11"/>
          <p:cNvSpPr/>
          <p:nvPr/>
        </p:nvSpPr>
        <p:spPr>
          <a:xfrm flipH="1">
            <a:off x="4542571" y="2060266"/>
            <a:ext cx="2241846" cy="3173486"/>
          </a:xfrm>
          <a:custGeom>
            <a:rect b="b" l="l" r="r" t="t"/>
            <a:pathLst>
              <a:path extrusionOk="0" h="3173486" w="2241846">
                <a:moveTo>
                  <a:pt x="2241846" y="0"/>
                </a:moveTo>
                <a:lnTo>
                  <a:pt x="0" y="0"/>
                </a:lnTo>
                <a:lnTo>
                  <a:pt x="0" y="3173486"/>
                </a:lnTo>
                <a:lnTo>
                  <a:pt x="2241846" y="3173486"/>
                </a:lnTo>
                <a:lnTo>
                  <a:pt x="2241846" y="0"/>
                </a:lnTo>
                <a:close/>
              </a:path>
            </a:pathLst>
          </a:custGeom>
          <a:blipFill rotWithShape="1">
            <a:blip r:embed="rId4">
              <a:alphaModFix/>
            </a:blip>
            <a:stretch>
              <a:fillRect b="0" l="-10865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675" name="Google Shape;675;p11"/>
          <p:cNvGrpSpPr/>
          <p:nvPr/>
        </p:nvGrpSpPr>
        <p:grpSpPr>
          <a:xfrm>
            <a:off x="0" y="-667518"/>
            <a:ext cx="18288000" cy="2175810"/>
            <a:chOff x="0" y="-57150"/>
            <a:chExt cx="4999969" cy="573053"/>
          </a:xfrm>
        </p:grpSpPr>
        <p:sp>
          <p:nvSpPr>
            <p:cNvPr id="676" name="Google Shape;676;p11"/>
            <p:cNvSpPr/>
            <p:nvPr/>
          </p:nvSpPr>
          <p:spPr>
            <a:xfrm>
              <a:off x="0" y="0"/>
              <a:ext cx="4999969" cy="515903"/>
            </a:xfrm>
            <a:custGeom>
              <a:rect b="b" l="l" r="r" t="t"/>
              <a:pathLst>
                <a:path extrusionOk="0" h="515903" w="4999969">
                  <a:moveTo>
                    <a:pt x="0" y="0"/>
                  </a:moveTo>
                  <a:lnTo>
                    <a:pt x="4999969" y="0"/>
                  </a:lnTo>
                  <a:lnTo>
                    <a:pt x="4999969" y="515903"/>
                  </a:lnTo>
                  <a:lnTo>
                    <a:pt x="0" y="515903"/>
                  </a:lnTo>
                  <a:close/>
                </a:path>
              </a:pathLst>
            </a:custGeom>
            <a:solidFill>
              <a:srgbClr val="0C4DA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77" name="Google Shape;677;p11"/>
            <p:cNvSpPr txBox="1"/>
            <p:nvPr/>
          </p:nvSpPr>
          <p:spPr>
            <a:xfrm>
              <a:off x="0" y="-57150"/>
              <a:ext cx="4999969" cy="573053"/>
            </a:xfrm>
            <a:prstGeom prst="rect">
              <a:avLst/>
            </a:prstGeom>
            <a:noFill/>
            <a:ln>
              <a:noFill/>
            </a:ln>
          </p:spPr>
          <p:txBody>
            <a:bodyPr anchorCtr="0" anchor="ctr" bIns="50800" lIns="50800" spcFirstLastPara="1" rIns="50800" wrap="square" tIns="50800">
              <a:noAutofit/>
            </a:bodyPr>
            <a:lstStyle/>
            <a:p>
              <a:pPr indent="0" lvl="0" marL="0" marR="0" rtl="0" algn="ctr">
                <a:lnSpc>
                  <a:spcPct val="202166"/>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678" name="Google Shape;678;p11"/>
          <p:cNvSpPr/>
          <p:nvPr/>
        </p:nvSpPr>
        <p:spPr>
          <a:xfrm>
            <a:off x="1028700" y="323659"/>
            <a:ext cx="2328087" cy="931038"/>
          </a:xfrm>
          <a:custGeom>
            <a:rect b="b" l="l" r="r" t="t"/>
            <a:pathLst>
              <a:path extrusionOk="0" h="931038" w="2328087">
                <a:moveTo>
                  <a:pt x="0" y="0"/>
                </a:moveTo>
                <a:lnTo>
                  <a:pt x="2328087" y="0"/>
                </a:lnTo>
                <a:lnTo>
                  <a:pt x="2328087" y="931038"/>
                </a:lnTo>
                <a:lnTo>
                  <a:pt x="0" y="931038"/>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79" name="Google Shape;679;p11"/>
          <p:cNvSpPr/>
          <p:nvPr/>
        </p:nvSpPr>
        <p:spPr>
          <a:xfrm>
            <a:off x="7937185" y="8567695"/>
            <a:ext cx="3872623" cy="864030"/>
          </a:xfrm>
          <a:custGeom>
            <a:rect b="b" l="l" r="r" t="t"/>
            <a:pathLst>
              <a:path extrusionOk="0" h="864030" w="3872623">
                <a:moveTo>
                  <a:pt x="0" y="0"/>
                </a:moveTo>
                <a:lnTo>
                  <a:pt x="3872623" y="0"/>
                </a:lnTo>
                <a:lnTo>
                  <a:pt x="3872623" y="864031"/>
                </a:lnTo>
                <a:lnTo>
                  <a:pt x="0" y="864031"/>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80" name="Google Shape;680;p11"/>
          <p:cNvSpPr/>
          <p:nvPr/>
        </p:nvSpPr>
        <p:spPr>
          <a:xfrm>
            <a:off x="12123384" y="8685942"/>
            <a:ext cx="5135916" cy="745783"/>
          </a:xfrm>
          <a:custGeom>
            <a:rect b="b" l="l" r="r" t="t"/>
            <a:pathLst>
              <a:path extrusionOk="0" h="745783" w="5135916">
                <a:moveTo>
                  <a:pt x="0" y="0"/>
                </a:moveTo>
                <a:lnTo>
                  <a:pt x="5135916" y="0"/>
                </a:lnTo>
                <a:lnTo>
                  <a:pt x="5135916" y="745784"/>
                </a:lnTo>
                <a:lnTo>
                  <a:pt x="0" y="745784"/>
                </a:lnTo>
                <a:lnTo>
                  <a:pt x="0" y="0"/>
                </a:lnTo>
                <a:close/>
              </a:path>
            </a:pathLst>
          </a:custGeom>
          <a:blipFill rotWithShape="1">
            <a:blip r:embed="rId7">
              <a:alphaModFix/>
            </a:blip>
            <a:stretch>
              <a:fillRect b="0" l="0" r="-101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81" name="Google Shape;681;p11"/>
          <p:cNvSpPr txBox="1"/>
          <p:nvPr/>
        </p:nvSpPr>
        <p:spPr>
          <a:xfrm>
            <a:off x="7585339" y="635570"/>
            <a:ext cx="3117321" cy="448344"/>
          </a:xfrm>
          <a:prstGeom prst="rect">
            <a:avLst/>
          </a:prstGeom>
          <a:noFill/>
          <a:ln>
            <a:noFill/>
          </a:ln>
        </p:spPr>
        <p:txBody>
          <a:bodyPr anchorCtr="0" anchor="t" bIns="0" lIns="0" spcFirstLastPara="1" rIns="0" wrap="square" tIns="0">
            <a:spAutoFit/>
          </a:bodyPr>
          <a:lstStyle/>
          <a:p>
            <a:pPr indent="0" lvl="0" marL="0" marR="0" rtl="0" algn="ctr">
              <a:lnSpc>
                <a:spcPct val="140015"/>
              </a:lnSpc>
              <a:spcBef>
                <a:spcPts val="0"/>
              </a:spcBef>
              <a:spcAft>
                <a:spcPts val="0"/>
              </a:spcAft>
              <a:buClr>
                <a:srgbClr val="000000"/>
              </a:buClr>
              <a:buSzPts val="2599"/>
              <a:buFont typeface="Arial"/>
              <a:buNone/>
            </a:pPr>
            <a:r>
              <a:rPr b="0" i="0" lang="en-US" sz="2599" u="none" cap="none" strike="noStrike">
                <a:solidFill>
                  <a:srgbClr val="EFEFEF"/>
                </a:solidFill>
                <a:latin typeface="Arial"/>
                <a:ea typeface="Arial"/>
                <a:cs typeface="Arial"/>
                <a:sym typeface="Arial"/>
              </a:rPr>
              <a:t>DRONE PROJECT</a:t>
            </a:r>
            <a:endParaRPr b="0" i="0" sz="1400" u="none" cap="none" strike="noStrike">
              <a:solidFill>
                <a:srgbClr val="000000"/>
              </a:solidFill>
              <a:latin typeface="Arial"/>
              <a:ea typeface="Arial"/>
              <a:cs typeface="Arial"/>
              <a:sym typeface="Arial"/>
            </a:endParaRPr>
          </a:p>
        </p:txBody>
      </p:sp>
      <p:sp>
        <p:nvSpPr>
          <p:cNvPr id="682" name="Google Shape;682;p11"/>
          <p:cNvSpPr txBox="1"/>
          <p:nvPr/>
        </p:nvSpPr>
        <p:spPr>
          <a:xfrm>
            <a:off x="5484590" y="635570"/>
            <a:ext cx="1406261" cy="448311"/>
          </a:xfrm>
          <a:prstGeom prst="rect">
            <a:avLst/>
          </a:prstGeom>
          <a:noFill/>
          <a:ln>
            <a:noFill/>
          </a:ln>
        </p:spPr>
        <p:txBody>
          <a:bodyPr anchorCtr="0" anchor="t" bIns="0" lIns="0" spcFirstLastPara="1" rIns="0" wrap="square" tIns="0">
            <a:spAutoFit/>
          </a:bodyPr>
          <a:lstStyle/>
          <a:p>
            <a:pPr indent="0" lvl="0" marL="0" marR="0" rtl="0" algn="ctr">
              <a:lnSpc>
                <a:spcPct val="140015"/>
              </a:lnSpc>
              <a:spcBef>
                <a:spcPts val="0"/>
              </a:spcBef>
              <a:spcAft>
                <a:spcPts val="0"/>
              </a:spcAft>
              <a:buClr>
                <a:srgbClr val="000000"/>
              </a:buClr>
              <a:buSzPts val="2599"/>
              <a:buFont typeface="Arial"/>
              <a:buNone/>
            </a:pPr>
            <a:r>
              <a:rPr b="0" i="0" lang="en-US" sz="2599" u="none" cap="none" strike="noStrike">
                <a:solidFill>
                  <a:srgbClr val="EFEFEF"/>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683" name="Google Shape;683;p11"/>
          <p:cNvSpPr txBox="1"/>
          <p:nvPr/>
        </p:nvSpPr>
        <p:spPr>
          <a:xfrm>
            <a:off x="11623142" y="635570"/>
            <a:ext cx="1406261" cy="448311"/>
          </a:xfrm>
          <a:prstGeom prst="rect">
            <a:avLst/>
          </a:prstGeom>
          <a:noFill/>
          <a:ln>
            <a:noFill/>
          </a:ln>
        </p:spPr>
        <p:txBody>
          <a:bodyPr anchorCtr="0" anchor="t" bIns="0" lIns="0" spcFirstLastPara="1" rIns="0" wrap="square" tIns="0">
            <a:spAutoFit/>
          </a:bodyPr>
          <a:lstStyle/>
          <a:p>
            <a:pPr indent="0" lvl="0" marL="0" marR="0" rtl="0" algn="ctr">
              <a:lnSpc>
                <a:spcPct val="140015"/>
              </a:lnSpc>
              <a:spcBef>
                <a:spcPts val="0"/>
              </a:spcBef>
              <a:spcAft>
                <a:spcPts val="0"/>
              </a:spcAft>
              <a:buClr>
                <a:srgbClr val="000000"/>
              </a:buClr>
              <a:buSzPts val="2599"/>
              <a:buFont typeface="Arial"/>
              <a:buNone/>
            </a:pPr>
            <a:r>
              <a:rPr b="0" i="0" lang="en-US" sz="2599" u="none" cap="none" strike="noStrike">
                <a:solidFill>
                  <a:srgbClr val="EFEFEF"/>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684" name="Google Shape;684;p11"/>
          <p:cNvSpPr txBox="1"/>
          <p:nvPr/>
        </p:nvSpPr>
        <p:spPr>
          <a:xfrm>
            <a:off x="8799505" y="5442531"/>
            <a:ext cx="8459795" cy="587584"/>
          </a:xfrm>
          <a:prstGeom prst="rect">
            <a:avLst/>
          </a:prstGeom>
          <a:noFill/>
          <a:ln>
            <a:noFill/>
          </a:ln>
        </p:spPr>
        <p:txBody>
          <a:bodyPr anchorCtr="0" anchor="t" bIns="0" lIns="0" spcFirstLastPara="1" rIns="0" wrap="square" tIns="0">
            <a:spAutoFit/>
          </a:bodyPr>
          <a:lstStyle/>
          <a:p>
            <a:pPr indent="0" lvl="0" marL="0" marR="0" rtl="0" algn="r">
              <a:lnSpc>
                <a:spcPct val="100000"/>
              </a:lnSpc>
              <a:spcBef>
                <a:spcPts val="0"/>
              </a:spcBef>
              <a:spcAft>
                <a:spcPts val="0"/>
              </a:spcAft>
              <a:buClr>
                <a:srgbClr val="000000"/>
              </a:buClr>
              <a:buSzPts val="4381"/>
              <a:buFont typeface="Arial"/>
              <a:buNone/>
            </a:pPr>
            <a:r>
              <a:rPr b="0" i="0" lang="en-US" sz="4381" u="none" cap="none" strike="noStrike">
                <a:solidFill>
                  <a:srgbClr val="343434"/>
                </a:solidFill>
                <a:latin typeface="Bricolage Grotesque"/>
                <a:ea typeface="Bricolage Grotesque"/>
                <a:cs typeface="Bricolage Grotesque"/>
                <a:sym typeface="Bricolage Grotesque"/>
              </a:rPr>
              <a:t>www.mydroneproject.com</a:t>
            </a:r>
            <a:endParaRPr b="0" i="0" sz="1400" u="none" cap="none" strike="noStrike">
              <a:solidFill>
                <a:srgbClr val="000000"/>
              </a:solidFill>
              <a:latin typeface="Arial"/>
              <a:ea typeface="Arial"/>
              <a:cs typeface="Arial"/>
              <a:sym typeface="Arial"/>
            </a:endParaRPr>
          </a:p>
        </p:txBody>
      </p:sp>
      <p:sp>
        <p:nvSpPr>
          <p:cNvPr id="685" name="Google Shape;685;p11"/>
          <p:cNvSpPr txBox="1"/>
          <p:nvPr/>
        </p:nvSpPr>
        <p:spPr>
          <a:xfrm>
            <a:off x="1150886" y="8873141"/>
            <a:ext cx="3455295" cy="558584"/>
          </a:xfrm>
          <a:prstGeom prst="rect">
            <a:avLst/>
          </a:prstGeom>
          <a:noFill/>
          <a:ln>
            <a:noFill/>
          </a:ln>
        </p:spPr>
        <p:txBody>
          <a:bodyPr anchorCtr="0" anchor="t" bIns="0" lIns="0" spcFirstLastPara="1" rIns="0" wrap="square" tIns="0">
            <a:spAutoFit/>
          </a:bodyPr>
          <a:lstStyle/>
          <a:p>
            <a:pPr indent="0" lvl="0" marL="0" marR="0" rtl="0" algn="ctr">
              <a:lnSpc>
                <a:spcPct val="150032"/>
              </a:lnSpc>
              <a:spcBef>
                <a:spcPts val="0"/>
              </a:spcBef>
              <a:spcAft>
                <a:spcPts val="0"/>
              </a:spcAft>
              <a:buClr>
                <a:srgbClr val="000000"/>
              </a:buClr>
              <a:buSzPts val="3088"/>
              <a:buFont typeface="Arial"/>
              <a:buNone/>
            </a:pPr>
            <a:r>
              <a:rPr b="1" i="0" lang="en-US" sz="3088" u="none" cap="none" strike="noStrike">
                <a:solidFill>
                  <a:srgbClr val="0C4DA2"/>
                </a:solidFill>
                <a:latin typeface="Bricolage Grotesque"/>
                <a:ea typeface="Bricolage Grotesque"/>
                <a:cs typeface="Bricolage Grotesque"/>
                <a:sym typeface="Bricolage Grotesque"/>
              </a:rPr>
              <a:t>Presented By:</a:t>
            </a:r>
            <a:endParaRPr b="0" i="0" sz="1400" u="none" cap="none" strike="noStrike">
              <a:solidFill>
                <a:srgbClr val="000000"/>
              </a:solidFill>
              <a:latin typeface="Arial"/>
              <a:ea typeface="Arial"/>
              <a:cs typeface="Arial"/>
              <a:sym typeface="Arial"/>
            </a:endParaRPr>
          </a:p>
        </p:txBody>
      </p:sp>
      <p:sp>
        <p:nvSpPr>
          <p:cNvPr id="686" name="Google Shape;686;p11"/>
          <p:cNvSpPr txBox="1"/>
          <p:nvPr/>
        </p:nvSpPr>
        <p:spPr>
          <a:xfrm>
            <a:off x="4436135" y="8873141"/>
            <a:ext cx="2454716" cy="558584"/>
          </a:xfrm>
          <a:prstGeom prst="rect">
            <a:avLst/>
          </a:prstGeom>
          <a:noFill/>
          <a:ln>
            <a:noFill/>
          </a:ln>
        </p:spPr>
        <p:txBody>
          <a:bodyPr anchorCtr="0" anchor="t" bIns="0" lIns="0" spcFirstLastPara="1" rIns="0" wrap="square" tIns="0">
            <a:spAutoFit/>
          </a:bodyPr>
          <a:lstStyle/>
          <a:p>
            <a:pPr indent="0" lvl="0" marL="0" marR="0" rtl="0" algn="ctr">
              <a:lnSpc>
                <a:spcPct val="150032"/>
              </a:lnSpc>
              <a:spcBef>
                <a:spcPts val="0"/>
              </a:spcBef>
              <a:spcAft>
                <a:spcPts val="0"/>
              </a:spcAft>
              <a:buClr>
                <a:srgbClr val="000000"/>
              </a:buClr>
              <a:buSzPts val="3088"/>
              <a:buFont typeface="Arial"/>
              <a:buNone/>
            </a:pPr>
            <a:r>
              <a:rPr b="0" i="0" lang="en-US" sz="3088" u="none" cap="none" strike="noStrike">
                <a:solidFill>
                  <a:srgbClr val="000000"/>
                </a:solidFill>
                <a:latin typeface="Bricolage Grotesque"/>
                <a:ea typeface="Bricolage Grotesque"/>
                <a:cs typeface="Bricolage Grotesque"/>
                <a:sym typeface="Bricolage Grotesque"/>
              </a:rPr>
              <a:t>Write here</a:t>
            </a:r>
            <a:endParaRPr b="0" i="0" sz="1400" u="none" cap="none" strike="noStrike">
              <a:solidFill>
                <a:srgbClr val="000000"/>
              </a:solidFill>
              <a:latin typeface="Arial"/>
              <a:ea typeface="Arial"/>
              <a:cs typeface="Arial"/>
              <a:sym typeface="Arial"/>
            </a:endParaRPr>
          </a:p>
        </p:txBody>
      </p:sp>
      <p:sp>
        <p:nvSpPr>
          <p:cNvPr id="687" name="Google Shape;687;p11"/>
          <p:cNvSpPr/>
          <p:nvPr/>
        </p:nvSpPr>
        <p:spPr>
          <a:xfrm>
            <a:off x="15034446" y="130742"/>
            <a:ext cx="3253554" cy="1123955"/>
          </a:xfrm>
          <a:custGeom>
            <a:rect b="b" l="l" r="r" t="t"/>
            <a:pathLst>
              <a:path extrusionOk="0" h="1123955" w="3253554">
                <a:moveTo>
                  <a:pt x="0" y="0"/>
                </a:moveTo>
                <a:lnTo>
                  <a:pt x="3253554" y="0"/>
                </a:lnTo>
                <a:lnTo>
                  <a:pt x="3253554" y="1123955"/>
                </a:lnTo>
                <a:lnTo>
                  <a:pt x="0" y="1123955"/>
                </a:lnTo>
                <a:lnTo>
                  <a:pt x="0" y="0"/>
                </a:lnTo>
                <a:close/>
              </a:path>
            </a:pathLst>
          </a:custGeom>
          <a:blipFill rotWithShape="1">
            <a:blip r:embed="rId8">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4" name="Shape 164"/>
        <p:cNvGrpSpPr/>
        <p:nvPr/>
      </p:nvGrpSpPr>
      <p:grpSpPr>
        <a:xfrm>
          <a:off x="0" y="0"/>
          <a:ext cx="0" cy="0"/>
          <a:chOff x="0" y="0"/>
          <a:chExt cx="0" cy="0"/>
        </a:xfrm>
      </p:grpSpPr>
      <p:sp>
        <p:nvSpPr>
          <p:cNvPr id="165" name="Google Shape;165;p25"/>
          <p:cNvSpPr/>
          <p:nvPr/>
        </p:nvSpPr>
        <p:spPr>
          <a:xfrm>
            <a:off x="1028700" y="1028700"/>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6" name="Google Shape;166;p25"/>
          <p:cNvSpPr/>
          <p:nvPr/>
        </p:nvSpPr>
        <p:spPr>
          <a:xfrm>
            <a:off x="13797741" y="1028700"/>
            <a:ext cx="4490259" cy="1418136"/>
          </a:xfrm>
          <a:custGeom>
            <a:rect b="b" l="l" r="r" t="t"/>
            <a:pathLst>
              <a:path extrusionOk="0" h="1418136" w="4490259">
                <a:moveTo>
                  <a:pt x="0" y="0"/>
                </a:moveTo>
                <a:lnTo>
                  <a:pt x="4490259" y="0"/>
                </a:lnTo>
                <a:lnTo>
                  <a:pt x="4490259" y="1418136"/>
                </a:lnTo>
                <a:lnTo>
                  <a:pt x="0" y="1418136"/>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7" name="Google Shape;167;p25"/>
          <p:cNvSpPr/>
          <p:nvPr/>
        </p:nvSpPr>
        <p:spPr>
          <a:xfrm>
            <a:off x="7754266" y="8394270"/>
            <a:ext cx="3872623" cy="864030"/>
          </a:xfrm>
          <a:custGeom>
            <a:rect b="b" l="l" r="r" t="t"/>
            <a:pathLst>
              <a:path extrusionOk="0" h="864030" w="3872623">
                <a:moveTo>
                  <a:pt x="0" y="0"/>
                </a:moveTo>
                <a:lnTo>
                  <a:pt x="3872623" y="0"/>
                </a:lnTo>
                <a:lnTo>
                  <a:pt x="3872623" y="864030"/>
                </a:lnTo>
                <a:lnTo>
                  <a:pt x="0" y="864030"/>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68" name="Google Shape;168;p25"/>
          <p:cNvGrpSpPr/>
          <p:nvPr/>
        </p:nvGrpSpPr>
        <p:grpSpPr>
          <a:xfrm>
            <a:off x="6111849" y="2794410"/>
            <a:ext cx="7685891" cy="2168895"/>
            <a:chOff x="0" y="-47625"/>
            <a:chExt cx="1484188" cy="418826"/>
          </a:xfrm>
        </p:grpSpPr>
        <p:sp>
          <p:nvSpPr>
            <p:cNvPr id="169" name="Google Shape;169;p25"/>
            <p:cNvSpPr/>
            <p:nvPr/>
          </p:nvSpPr>
          <p:spPr>
            <a:xfrm>
              <a:off x="0" y="0"/>
              <a:ext cx="1484188" cy="371201"/>
            </a:xfrm>
            <a:custGeom>
              <a:rect b="b" l="l" r="r" t="t"/>
              <a:pathLst>
                <a:path extrusionOk="0" h="371201" w="1484188">
                  <a:moveTo>
                    <a:pt x="30219" y="0"/>
                  </a:moveTo>
                  <a:lnTo>
                    <a:pt x="1453970" y="0"/>
                  </a:lnTo>
                  <a:cubicBezTo>
                    <a:pt x="1470659" y="0"/>
                    <a:pt x="1484188" y="13529"/>
                    <a:pt x="1484188" y="30219"/>
                  </a:cubicBezTo>
                  <a:lnTo>
                    <a:pt x="1484188" y="340982"/>
                  </a:lnTo>
                  <a:cubicBezTo>
                    <a:pt x="1484188" y="357671"/>
                    <a:pt x="1470659" y="371201"/>
                    <a:pt x="1453970" y="371201"/>
                  </a:cubicBezTo>
                  <a:lnTo>
                    <a:pt x="30219" y="371201"/>
                  </a:lnTo>
                  <a:cubicBezTo>
                    <a:pt x="13529" y="371201"/>
                    <a:pt x="0" y="357671"/>
                    <a:pt x="0" y="340982"/>
                  </a:cubicBezTo>
                  <a:lnTo>
                    <a:pt x="0" y="30219"/>
                  </a:lnTo>
                  <a:cubicBezTo>
                    <a:pt x="0" y="13529"/>
                    <a:pt x="13529" y="0"/>
                    <a:pt x="30219" y="0"/>
                  </a:cubicBezTo>
                  <a:close/>
                </a:path>
              </a:pathLst>
            </a:custGeom>
            <a:solidFill>
              <a:srgbClr val="000000">
                <a:alpha val="0"/>
              </a:srgbClr>
            </a:solidFill>
            <a:ln cap="rnd" cmpd="sng" w="2857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0" name="Google Shape;170;p25"/>
            <p:cNvSpPr txBox="1"/>
            <p:nvPr/>
          </p:nvSpPr>
          <p:spPr>
            <a:xfrm>
              <a:off x="0" y="-47625"/>
              <a:ext cx="1484188" cy="418826"/>
            </a:xfrm>
            <a:prstGeom prst="rect">
              <a:avLst/>
            </a:prstGeom>
            <a:noFill/>
            <a:ln>
              <a:noFill/>
            </a:ln>
          </p:spPr>
          <p:txBody>
            <a:bodyPr anchorCtr="0" anchor="b" bIns="50800" lIns="50800" spcFirstLastPara="1" rIns="50800" wrap="square" tIns="50800">
              <a:noAutofit/>
            </a:bodyPr>
            <a:lstStyle/>
            <a:p>
              <a:pPr indent="0" lvl="0" marL="0" marR="0" rtl="0" algn="ctr">
                <a:lnSpc>
                  <a:spcPct val="149944"/>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71" name="Google Shape;171;p25"/>
          <p:cNvGrpSpPr/>
          <p:nvPr/>
        </p:nvGrpSpPr>
        <p:grpSpPr>
          <a:xfrm>
            <a:off x="-696258" y="-1193133"/>
            <a:ext cx="7178388" cy="12095887"/>
            <a:chOff x="0" y="-57150"/>
            <a:chExt cx="1890604" cy="3185748"/>
          </a:xfrm>
        </p:grpSpPr>
        <p:sp>
          <p:nvSpPr>
            <p:cNvPr id="172" name="Google Shape;172;p25"/>
            <p:cNvSpPr/>
            <p:nvPr/>
          </p:nvSpPr>
          <p:spPr>
            <a:xfrm>
              <a:off x="0" y="0"/>
              <a:ext cx="1890604" cy="3128598"/>
            </a:xfrm>
            <a:custGeom>
              <a:rect b="b" l="l" r="r" t="t"/>
              <a:pathLst>
                <a:path extrusionOk="0" h="3128598" w="1890604">
                  <a:moveTo>
                    <a:pt x="0" y="0"/>
                  </a:moveTo>
                  <a:lnTo>
                    <a:pt x="1890604" y="0"/>
                  </a:lnTo>
                  <a:lnTo>
                    <a:pt x="1890604" y="3128598"/>
                  </a:lnTo>
                  <a:lnTo>
                    <a:pt x="0" y="3128598"/>
                  </a:lnTo>
                  <a:close/>
                </a:path>
              </a:pathLst>
            </a:custGeom>
            <a:solidFill>
              <a:srgbClr val="73CEE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3" name="Google Shape;173;p25"/>
            <p:cNvSpPr txBox="1"/>
            <p:nvPr/>
          </p:nvSpPr>
          <p:spPr>
            <a:xfrm>
              <a:off x="0" y="-57150"/>
              <a:ext cx="1890604" cy="3185748"/>
            </a:xfrm>
            <a:prstGeom prst="rect">
              <a:avLst/>
            </a:prstGeom>
            <a:noFill/>
            <a:ln>
              <a:noFill/>
            </a:ln>
          </p:spPr>
          <p:txBody>
            <a:bodyPr anchorCtr="0" anchor="ctr" bIns="50800" lIns="50800" spcFirstLastPara="1" rIns="50800" wrap="square" tIns="50800">
              <a:noAutofit/>
            </a:bodyPr>
            <a:lstStyle/>
            <a:p>
              <a:pPr indent="0" lvl="0" marL="0" marR="0" rtl="0" algn="ctr">
                <a:lnSpc>
                  <a:spcPct val="202166"/>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174" name="Google Shape;174;p25"/>
          <p:cNvSpPr/>
          <p:nvPr/>
        </p:nvSpPr>
        <p:spPr>
          <a:xfrm>
            <a:off x="1028700" y="1042552"/>
            <a:ext cx="3476817" cy="1390433"/>
          </a:xfrm>
          <a:custGeom>
            <a:rect b="b" l="l" r="r" t="t"/>
            <a:pathLst>
              <a:path extrusionOk="0" h="1390433" w="3476817">
                <a:moveTo>
                  <a:pt x="0" y="0"/>
                </a:moveTo>
                <a:lnTo>
                  <a:pt x="3476817" y="0"/>
                </a:lnTo>
                <a:lnTo>
                  <a:pt x="3476817" y="1390432"/>
                </a:lnTo>
                <a:lnTo>
                  <a:pt x="0" y="1390432"/>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5" name="Google Shape;175;p25"/>
          <p:cNvSpPr/>
          <p:nvPr/>
        </p:nvSpPr>
        <p:spPr>
          <a:xfrm rot="-73454">
            <a:off x="16773166" y="5188864"/>
            <a:ext cx="4317980" cy="6690777"/>
          </a:xfrm>
          <a:custGeom>
            <a:rect b="b" l="l" r="r" t="t"/>
            <a:pathLst>
              <a:path extrusionOk="0" h="6690777" w="4317980">
                <a:moveTo>
                  <a:pt x="0" y="0"/>
                </a:moveTo>
                <a:lnTo>
                  <a:pt x="4317980" y="0"/>
                </a:lnTo>
                <a:lnTo>
                  <a:pt x="4317980" y="6690777"/>
                </a:lnTo>
                <a:lnTo>
                  <a:pt x="0" y="6690777"/>
                </a:lnTo>
                <a:lnTo>
                  <a:pt x="0" y="0"/>
                </a:lnTo>
                <a:close/>
              </a:path>
            </a:pathLst>
          </a:custGeom>
          <a:blipFill rotWithShape="1">
            <a:blip r:embed="rId7">
              <a:alphaModFix/>
            </a:blip>
            <a:stretch>
              <a:fillRect b="0" l="-128388"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6" name="Google Shape;176;p25"/>
          <p:cNvSpPr txBox="1"/>
          <p:nvPr/>
        </p:nvSpPr>
        <p:spPr>
          <a:xfrm>
            <a:off x="11884058" y="8384745"/>
            <a:ext cx="5272726" cy="701311"/>
          </a:xfrm>
          <a:prstGeom prst="rect">
            <a:avLst/>
          </a:prstGeom>
          <a:noFill/>
          <a:ln>
            <a:noFill/>
          </a:ln>
        </p:spPr>
        <p:txBody>
          <a:bodyPr anchorCtr="0" anchor="t" bIns="0" lIns="0" spcFirstLastPara="1" rIns="0" wrap="square" tIns="0">
            <a:spAutoFit/>
          </a:bodyPr>
          <a:lstStyle/>
          <a:p>
            <a:pPr indent="0" lvl="0" marL="0" marR="0" rtl="0" algn="just">
              <a:lnSpc>
                <a:spcPct val="115959"/>
              </a:lnSpc>
              <a:spcBef>
                <a:spcPts val="0"/>
              </a:spcBef>
              <a:spcAft>
                <a:spcPts val="0"/>
              </a:spcAft>
              <a:buClr>
                <a:srgbClr val="000000"/>
              </a:buClr>
              <a:buSzPts val="1178"/>
              <a:buFont typeface="Arial"/>
              <a:buNone/>
            </a:pPr>
            <a:r>
              <a:rPr b="0" i="0" lang="en-US" sz="1178" u="none" cap="none" strike="noStrike">
                <a:solidFill>
                  <a:srgbClr val="0C4DA2"/>
                </a:solidFill>
                <a:latin typeface="Helvetica Neue"/>
                <a:ea typeface="Helvetica Neue"/>
                <a:cs typeface="Helvetica Neue"/>
                <a:sym typeface="Helvetica Neue"/>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b="0" i="0" sz="1400" u="none" cap="none" strike="noStrike">
              <a:solidFill>
                <a:srgbClr val="000000"/>
              </a:solidFill>
              <a:latin typeface="Arial"/>
              <a:ea typeface="Arial"/>
              <a:cs typeface="Arial"/>
              <a:sym typeface="Arial"/>
            </a:endParaRPr>
          </a:p>
        </p:txBody>
      </p:sp>
      <p:sp>
        <p:nvSpPr>
          <p:cNvPr id="177" name="Google Shape;177;p25"/>
          <p:cNvSpPr txBox="1"/>
          <p:nvPr/>
        </p:nvSpPr>
        <p:spPr>
          <a:xfrm>
            <a:off x="4759921" y="3423551"/>
            <a:ext cx="9760500" cy="1157400"/>
          </a:xfrm>
          <a:prstGeom prst="rect">
            <a:avLst/>
          </a:prstGeom>
          <a:noFill/>
          <a:ln>
            <a:noFill/>
          </a:ln>
        </p:spPr>
        <p:txBody>
          <a:bodyPr anchorCtr="0" anchor="t" bIns="0" lIns="0" spcFirstLastPara="1" rIns="0" wrap="square" tIns="0">
            <a:spAutoFit/>
          </a:bodyPr>
          <a:lstStyle/>
          <a:p>
            <a:pPr indent="0" lvl="0" marL="0" marR="0" rtl="0" algn="l">
              <a:lnSpc>
                <a:spcPct val="94000"/>
              </a:lnSpc>
              <a:spcBef>
                <a:spcPts val="0"/>
              </a:spcBef>
              <a:spcAft>
                <a:spcPts val="0"/>
              </a:spcAft>
              <a:buClr>
                <a:srgbClr val="000000"/>
              </a:buClr>
              <a:buSzPts val="8000"/>
              <a:buFont typeface="Arial"/>
              <a:buNone/>
            </a:pPr>
            <a:r>
              <a:rPr b="1" i="0" lang="en-US" sz="8000" u="none" cap="none" strike="noStrike">
                <a:solidFill>
                  <a:srgbClr val="343434"/>
                </a:solidFill>
                <a:latin typeface="Arial"/>
                <a:ea typeface="Arial"/>
                <a:cs typeface="Arial"/>
                <a:sym typeface="Arial"/>
              </a:rPr>
              <a:t>Entry assessment</a:t>
            </a:r>
            <a:endParaRPr b="0" i="0" sz="1050" u="none" cap="none" strike="noStrike">
              <a:solidFill>
                <a:srgbClr val="000000"/>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1" name="Shape 181"/>
        <p:cNvGrpSpPr/>
        <p:nvPr/>
      </p:nvGrpSpPr>
      <p:grpSpPr>
        <a:xfrm>
          <a:off x="0" y="0"/>
          <a:ext cx="0" cy="0"/>
          <a:chOff x="0" y="0"/>
          <a:chExt cx="0" cy="0"/>
        </a:xfrm>
      </p:grpSpPr>
      <p:sp>
        <p:nvSpPr>
          <p:cNvPr id="182" name="Google Shape;182;p3"/>
          <p:cNvSpPr txBox="1"/>
          <p:nvPr>
            <p:ph type="ctrTitle"/>
          </p:nvPr>
        </p:nvSpPr>
        <p:spPr>
          <a:xfrm>
            <a:off x="2693443" y="505258"/>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latin typeface="Bricolage Grotesque"/>
                <a:ea typeface="Bricolage Grotesque"/>
                <a:cs typeface="Bricolage Grotesque"/>
                <a:sym typeface="Bricolage Grotesque"/>
              </a:rPr>
              <a:t>10-min Entry assessment &amp; reflection</a:t>
            </a:r>
            <a:endParaRPr b="1"/>
          </a:p>
        </p:txBody>
      </p:sp>
      <p:sp>
        <p:nvSpPr>
          <p:cNvPr id="183" name="Google Shape;183;p3"/>
          <p:cNvSpPr txBox="1"/>
          <p:nvPr>
            <p:ph idx="1" type="subTitle"/>
          </p:nvPr>
        </p:nvSpPr>
        <p:spPr>
          <a:xfrm>
            <a:off x="1013345" y="2589663"/>
            <a:ext cx="8496415" cy="7059304"/>
          </a:xfrm>
          <a:prstGeom prst="rect">
            <a:avLst/>
          </a:prstGeom>
          <a:noFill/>
          <a:ln>
            <a:noFill/>
          </a:ln>
        </p:spPr>
        <p:txBody>
          <a:bodyPr anchorCtr="0" anchor="t" bIns="45700" lIns="91425" spcFirstLastPara="1" rIns="91425" wrap="square" tIns="45700">
            <a:normAutofit/>
          </a:bodyPr>
          <a:lstStyle/>
          <a:p>
            <a:pPr indent="-406400" lvl="1" marL="914400" rtl="0" algn="ctr">
              <a:lnSpc>
                <a:spcPct val="100000"/>
              </a:lnSpc>
              <a:spcBef>
                <a:spcPts val="560"/>
              </a:spcBef>
              <a:spcAft>
                <a:spcPts val="0"/>
              </a:spcAft>
              <a:buSzPts val="3027"/>
              <a:buNone/>
            </a:pPr>
            <a:r>
              <a:t/>
            </a:r>
            <a:endParaRPr b="1" sz="3200">
              <a:solidFill>
                <a:schemeClr val="dk1"/>
              </a:solidFill>
            </a:endParaRPr>
          </a:p>
          <a:p>
            <a:pPr indent="-406400" lvl="1" marL="914400" rtl="0" algn="ctr">
              <a:lnSpc>
                <a:spcPct val="100000"/>
              </a:lnSpc>
              <a:spcBef>
                <a:spcPts val="560"/>
              </a:spcBef>
              <a:spcAft>
                <a:spcPts val="0"/>
              </a:spcAft>
              <a:buSzPts val="3027"/>
              <a:buNone/>
            </a:pPr>
            <a:r>
              <a:t/>
            </a:r>
            <a:endParaRPr b="1" sz="3200">
              <a:solidFill>
                <a:schemeClr val="dk1"/>
              </a:solidFill>
            </a:endParaRPr>
          </a:p>
          <a:p>
            <a:pPr indent="0" lvl="1" marL="0" rtl="0" algn="l">
              <a:lnSpc>
                <a:spcPct val="100000"/>
              </a:lnSpc>
              <a:spcBef>
                <a:spcPts val="560"/>
              </a:spcBef>
              <a:spcAft>
                <a:spcPts val="0"/>
              </a:spcAft>
              <a:buSzPts val="3027"/>
              <a:buNone/>
            </a:pPr>
            <a:r>
              <a:rPr b="1" lang="en-US" sz="4000">
                <a:solidFill>
                  <a:schemeClr val="dk1"/>
                </a:solidFill>
              </a:rPr>
              <a:t>Pre-test for school</a:t>
            </a:r>
            <a:br>
              <a:rPr b="1" lang="en-US" sz="4000">
                <a:solidFill>
                  <a:schemeClr val="dk1"/>
                </a:solidFill>
              </a:rPr>
            </a:br>
            <a:r>
              <a:rPr b="1" lang="en-US" sz="4000">
                <a:solidFill>
                  <a:schemeClr val="dk1"/>
                </a:solidFill>
              </a:rPr>
              <a:t>leaders</a:t>
            </a:r>
            <a:endParaRPr b="1" sz="4000">
              <a:solidFill>
                <a:schemeClr val="dk1"/>
              </a:solidFill>
            </a:endParaRPr>
          </a:p>
          <a:p>
            <a:pPr indent="-254000" lvl="0" marL="482600" rtl="0" algn="l">
              <a:lnSpc>
                <a:spcPct val="100000"/>
              </a:lnSpc>
              <a:spcBef>
                <a:spcPts val="640"/>
              </a:spcBef>
              <a:spcAft>
                <a:spcPts val="0"/>
              </a:spcAft>
              <a:buSzPts val="3459"/>
              <a:buFont typeface="Arial"/>
              <a:buNone/>
            </a:pPr>
            <a:r>
              <a:t/>
            </a:r>
            <a:endParaRPr>
              <a:solidFill>
                <a:schemeClr val="dk1"/>
              </a:solidFill>
            </a:endParaRPr>
          </a:p>
          <a:p>
            <a:pPr indent="-254000" lvl="0" marL="482600" rtl="0" algn="l">
              <a:lnSpc>
                <a:spcPct val="100000"/>
              </a:lnSpc>
              <a:spcBef>
                <a:spcPts val="640"/>
              </a:spcBef>
              <a:spcAft>
                <a:spcPts val="0"/>
              </a:spcAft>
              <a:buSzPts val="3459"/>
              <a:buFont typeface="Arial"/>
              <a:buNone/>
            </a:pPr>
            <a:r>
              <a:t/>
            </a:r>
            <a:endParaRPr>
              <a:solidFill>
                <a:schemeClr val="dk1"/>
              </a:solidFill>
            </a:endParaRPr>
          </a:p>
          <a:p>
            <a:pPr indent="-254000" lvl="0" marL="482600" rtl="0" algn="l">
              <a:lnSpc>
                <a:spcPct val="100000"/>
              </a:lnSpc>
              <a:spcBef>
                <a:spcPts val="640"/>
              </a:spcBef>
              <a:spcAft>
                <a:spcPts val="0"/>
              </a:spcAft>
              <a:buSzPts val="3459"/>
              <a:buFont typeface="Arial"/>
              <a:buNone/>
            </a:pPr>
            <a:r>
              <a:t/>
            </a:r>
            <a:endParaRPr>
              <a:solidFill>
                <a:schemeClr val="dk1"/>
              </a:solidFill>
            </a:endParaRPr>
          </a:p>
          <a:p>
            <a:pPr indent="-254000" lvl="0" marL="482600" rtl="0" algn="l">
              <a:lnSpc>
                <a:spcPct val="100000"/>
              </a:lnSpc>
              <a:spcBef>
                <a:spcPts val="640"/>
              </a:spcBef>
              <a:spcAft>
                <a:spcPts val="0"/>
              </a:spcAft>
              <a:buSzPts val="3459"/>
              <a:buFont typeface="Arial"/>
              <a:buNone/>
            </a:pPr>
            <a:r>
              <a:t/>
            </a:r>
            <a:endParaRPr>
              <a:solidFill>
                <a:schemeClr val="dk1"/>
              </a:solidFill>
            </a:endParaRPr>
          </a:p>
          <a:p>
            <a:pPr indent="-254000" lvl="0" marL="482600" rtl="0" algn="l">
              <a:lnSpc>
                <a:spcPct val="100000"/>
              </a:lnSpc>
              <a:spcBef>
                <a:spcPts val="640"/>
              </a:spcBef>
              <a:spcAft>
                <a:spcPts val="0"/>
              </a:spcAft>
              <a:buSzPts val="3459"/>
              <a:buFont typeface="Arial"/>
              <a:buNone/>
            </a:pPr>
            <a:r>
              <a:t/>
            </a:r>
            <a:endParaRPr>
              <a:solidFill>
                <a:schemeClr val="dk1"/>
              </a:solidFill>
            </a:endParaRPr>
          </a:p>
          <a:p>
            <a:pPr indent="-254000" lvl="0" marL="482600" rtl="0" algn="l">
              <a:lnSpc>
                <a:spcPct val="100000"/>
              </a:lnSpc>
              <a:spcBef>
                <a:spcPts val="640"/>
              </a:spcBef>
              <a:spcAft>
                <a:spcPts val="0"/>
              </a:spcAft>
              <a:buSzPts val="3459"/>
              <a:buFont typeface="Arial"/>
              <a:buNone/>
            </a:pPr>
            <a:r>
              <a:t/>
            </a:r>
            <a:endParaRPr>
              <a:solidFill>
                <a:schemeClr val="dk1"/>
              </a:solidFill>
            </a:endParaRPr>
          </a:p>
          <a:p>
            <a:pPr indent="0" lvl="0" marL="25400" rtl="0" algn="l">
              <a:lnSpc>
                <a:spcPct val="100000"/>
              </a:lnSpc>
              <a:spcBef>
                <a:spcPts val="640"/>
              </a:spcBef>
              <a:spcAft>
                <a:spcPts val="0"/>
              </a:spcAft>
              <a:buSzPts val="3459"/>
              <a:buNone/>
            </a:pPr>
            <a:r>
              <a:rPr b="1" lang="en-US" sz="4000">
                <a:solidFill>
                  <a:schemeClr val="dk1"/>
                </a:solidFill>
              </a:rPr>
              <a:t>Self-assessment checklist</a:t>
            </a:r>
            <a:r>
              <a:rPr b="1" lang="en-US">
                <a:solidFill>
                  <a:schemeClr val="dk1"/>
                </a:solidFill>
              </a:rPr>
              <a:t> </a:t>
            </a:r>
            <a:endParaRPr/>
          </a:p>
        </p:txBody>
      </p:sp>
      <p:sp>
        <p:nvSpPr>
          <p:cNvPr id="184" name="Google Shape;184;p3"/>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85" name="Google Shape;185;p3"/>
          <p:cNvGrpSpPr/>
          <p:nvPr/>
        </p:nvGrpSpPr>
        <p:grpSpPr>
          <a:xfrm>
            <a:off x="790770" y="-112458"/>
            <a:ext cx="1427175" cy="786776"/>
            <a:chOff x="0" y="-38100"/>
            <a:chExt cx="373234" cy="205757"/>
          </a:xfrm>
        </p:grpSpPr>
        <p:sp>
          <p:nvSpPr>
            <p:cNvPr id="186" name="Google Shape;186;p3"/>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7" name="Google Shape;187;p3"/>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88" name="Google Shape;188;p3"/>
          <p:cNvGrpSpPr/>
          <p:nvPr/>
        </p:nvGrpSpPr>
        <p:grpSpPr>
          <a:xfrm>
            <a:off x="0" y="-112458"/>
            <a:ext cx="315272" cy="786776"/>
            <a:chOff x="0" y="-38100"/>
            <a:chExt cx="82450" cy="205757"/>
          </a:xfrm>
        </p:grpSpPr>
        <p:sp>
          <p:nvSpPr>
            <p:cNvPr id="189" name="Google Shape;189;p3"/>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90" name="Google Shape;190;p3"/>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91" name="Google Shape;191;p3"/>
          <p:cNvGrpSpPr/>
          <p:nvPr/>
        </p:nvGrpSpPr>
        <p:grpSpPr>
          <a:xfrm>
            <a:off x="0" y="1116904"/>
            <a:ext cx="503883" cy="1931922"/>
            <a:chOff x="0" y="-38100"/>
            <a:chExt cx="131775" cy="505235"/>
          </a:xfrm>
        </p:grpSpPr>
        <p:sp>
          <p:nvSpPr>
            <p:cNvPr id="192" name="Google Shape;192;p3"/>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93" name="Google Shape;193;p3"/>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194" name="Google Shape;194;p3"/>
          <p:cNvSpPr txBox="1"/>
          <p:nvPr/>
        </p:nvSpPr>
        <p:spPr>
          <a:xfrm>
            <a:off x="12832300" y="5031225"/>
            <a:ext cx="3657600" cy="28629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6000"/>
              <a:buFont typeface="Arial"/>
              <a:buNone/>
            </a:pPr>
            <a:r>
              <a:rPr b="0" i="0" lang="en-US" sz="6000" u="none" cap="none" strike="noStrike">
                <a:solidFill>
                  <a:srgbClr val="000000"/>
                </a:solidFill>
                <a:latin typeface="Arial"/>
                <a:ea typeface="Arial"/>
                <a:cs typeface="Arial"/>
                <a:sym typeface="Arial"/>
              </a:rPr>
              <a:t>QR code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6000"/>
              <a:buFont typeface="Arial"/>
              <a:buNone/>
            </a:pPr>
            <a:r>
              <a:rPr b="0" i="0" lang="en-US" sz="6000" u="none" cap="none" strike="noStrike">
                <a:solidFill>
                  <a:srgbClr val="000000"/>
                </a:solidFill>
                <a:latin typeface="Arial"/>
                <a:ea typeface="Arial"/>
                <a:cs typeface="Arial"/>
                <a:sym typeface="Arial"/>
              </a:rPr>
              <a:t>or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6000"/>
              <a:buFont typeface="Arial"/>
              <a:buNone/>
            </a:pPr>
            <a:r>
              <a:rPr b="0" i="0" lang="en-US" sz="6000" u="none" cap="none" strike="noStrike">
                <a:solidFill>
                  <a:srgbClr val="000000"/>
                </a:solidFill>
                <a:latin typeface="Arial"/>
                <a:ea typeface="Arial"/>
                <a:cs typeface="Arial"/>
                <a:sym typeface="Arial"/>
              </a:rPr>
              <a:t>Handout</a:t>
            </a:r>
            <a:endParaRPr b="0" i="0" sz="1400" u="none" cap="none" strike="noStrike">
              <a:solidFill>
                <a:srgbClr val="000000"/>
              </a:solidFill>
              <a:latin typeface="Arial"/>
              <a:ea typeface="Arial"/>
              <a:cs typeface="Arial"/>
              <a:sym typeface="Arial"/>
            </a:endParaRPr>
          </a:p>
        </p:txBody>
      </p:sp>
      <p:pic>
        <p:nvPicPr>
          <p:cNvPr id="195" name="Google Shape;195;p3"/>
          <p:cNvPicPr preferRelativeResize="0"/>
          <p:nvPr/>
        </p:nvPicPr>
        <p:blipFill rotWithShape="1">
          <a:blip r:embed="rId4">
            <a:alphaModFix/>
          </a:blip>
          <a:srcRect b="0" l="0" r="0" t="0"/>
          <a:stretch/>
        </p:blipFill>
        <p:spPr>
          <a:xfrm>
            <a:off x="7185772" y="6462675"/>
            <a:ext cx="2833450" cy="3651049"/>
          </a:xfrm>
          <a:prstGeom prst="rect">
            <a:avLst/>
          </a:prstGeom>
          <a:noFill/>
          <a:ln>
            <a:noFill/>
          </a:ln>
        </p:spPr>
      </p:pic>
      <p:pic>
        <p:nvPicPr>
          <p:cNvPr id="196" name="Google Shape;196;p3"/>
          <p:cNvPicPr preferRelativeResize="0"/>
          <p:nvPr/>
        </p:nvPicPr>
        <p:blipFill rotWithShape="1">
          <a:blip r:embed="rId5">
            <a:alphaModFix/>
          </a:blip>
          <a:srcRect b="0" l="0" r="0" t="0"/>
          <a:stretch/>
        </p:blipFill>
        <p:spPr>
          <a:xfrm>
            <a:off x="6255399" y="3428999"/>
            <a:ext cx="4908357" cy="147002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0" name="Shape 200"/>
        <p:cNvGrpSpPr/>
        <p:nvPr/>
      </p:nvGrpSpPr>
      <p:grpSpPr>
        <a:xfrm>
          <a:off x="0" y="0"/>
          <a:ext cx="0" cy="0"/>
          <a:chOff x="0" y="0"/>
          <a:chExt cx="0" cy="0"/>
        </a:xfrm>
      </p:grpSpPr>
      <p:sp>
        <p:nvSpPr>
          <p:cNvPr id="201" name="Google Shape;201;p27"/>
          <p:cNvSpPr txBox="1"/>
          <p:nvPr>
            <p:ph type="ctrTitle"/>
          </p:nvPr>
        </p:nvSpPr>
        <p:spPr>
          <a:xfrm>
            <a:off x="2693443" y="505258"/>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latin typeface="Bricolage Grotesque"/>
                <a:ea typeface="Bricolage Grotesque"/>
                <a:cs typeface="Bricolage Grotesque"/>
                <a:sym typeface="Bricolage Grotesque"/>
              </a:rPr>
              <a:t>Quick reflection (3–5 minutes):</a:t>
            </a:r>
            <a:endParaRPr b="1"/>
          </a:p>
        </p:txBody>
      </p:sp>
      <p:sp>
        <p:nvSpPr>
          <p:cNvPr id="202" name="Google Shape;202;p27"/>
          <p:cNvSpPr txBox="1"/>
          <p:nvPr>
            <p:ph idx="1" type="subTitle"/>
          </p:nvPr>
        </p:nvSpPr>
        <p:spPr>
          <a:xfrm>
            <a:off x="1013345" y="2589663"/>
            <a:ext cx="16428493" cy="7059304"/>
          </a:xfrm>
          <a:prstGeom prst="rect">
            <a:avLst/>
          </a:prstGeom>
          <a:noFill/>
          <a:ln>
            <a:noFill/>
          </a:ln>
        </p:spPr>
        <p:txBody>
          <a:bodyPr anchorCtr="0" anchor="t" bIns="45700" lIns="91425" spcFirstLastPara="1" rIns="91425" wrap="square" tIns="45700">
            <a:normAutofit/>
          </a:bodyPr>
          <a:lstStyle/>
          <a:p>
            <a:pPr indent="-431800" lvl="0" marL="457200" rtl="0" algn="l">
              <a:lnSpc>
                <a:spcPct val="100000"/>
              </a:lnSpc>
              <a:spcBef>
                <a:spcPts val="640"/>
              </a:spcBef>
              <a:spcAft>
                <a:spcPts val="0"/>
              </a:spcAft>
              <a:buSzPts val="3200"/>
              <a:buNone/>
            </a:pPr>
            <a:r>
              <a:rPr lang="en-US">
                <a:solidFill>
                  <a:schemeClr val="dk1"/>
                </a:solidFill>
              </a:rPr>
              <a:t>•	“Which one surprised you the most?”</a:t>
            </a:r>
            <a:endParaRPr/>
          </a:p>
          <a:p>
            <a:pPr indent="-431800" lvl="0" marL="457200" rtl="0" algn="l">
              <a:lnSpc>
                <a:spcPct val="100000"/>
              </a:lnSpc>
              <a:spcBef>
                <a:spcPts val="640"/>
              </a:spcBef>
              <a:spcAft>
                <a:spcPts val="0"/>
              </a:spcAft>
              <a:buSzPts val="3200"/>
              <a:buNone/>
            </a:pPr>
            <a:r>
              <a:t/>
            </a:r>
            <a:endParaRPr>
              <a:solidFill>
                <a:schemeClr val="dk1"/>
              </a:solidFill>
            </a:endParaRPr>
          </a:p>
          <a:p>
            <a:pPr indent="-431800" lvl="0" marL="457200" rtl="0" algn="l">
              <a:lnSpc>
                <a:spcPct val="100000"/>
              </a:lnSpc>
              <a:spcBef>
                <a:spcPts val="640"/>
              </a:spcBef>
              <a:spcAft>
                <a:spcPts val="0"/>
              </a:spcAft>
              <a:buSzPts val="3200"/>
              <a:buNone/>
            </a:pPr>
            <a:r>
              <a:rPr lang="en-US">
                <a:solidFill>
                  <a:schemeClr val="dk1"/>
                </a:solidFill>
              </a:rPr>
              <a:t>•	“Have you ever shared something online without checking it first?”</a:t>
            </a:r>
            <a:endParaRPr/>
          </a:p>
          <a:p>
            <a:pPr indent="-431800" lvl="0" marL="457200" rtl="0" algn="l">
              <a:lnSpc>
                <a:spcPct val="100000"/>
              </a:lnSpc>
              <a:spcBef>
                <a:spcPts val="640"/>
              </a:spcBef>
              <a:spcAft>
                <a:spcPts val="0"/>
              </a:spcAft>
              <a:buSzPts val="3200"/>
              <a:buNone/>
            </a:pPr>
            <a:r>
              <a:t/>
            </a:r>
            <a:endParaRPr>
              <a:solidFill>
                <a:schemeClr val="dk1"/>
              </a:solidFill>
            </a:endParaRPr>
          </a:p>
          <a:p>
            <a:pPr indent="-431800" lvl="0" marL="457200" rtl="0" algn="l">
              <a:lnSpc>
                <a:spcPct val="100000"/>
              </a:lnSpc>
              <a:spcBef>
                <a:spcPts val="640"/>
              </a:spcBef>
              <a:spcAft>
                <a:spcPts val="0"/>
              </a:spcAft>
              <a:buSzPts val="3200"/>
              <a:buNone/>
            </a:pPr>
            <a:r>
              <a:rPr lang="en-US">
                <a:solidFill>
                  <a:schemeClr val="dk1"/>
                </a:solidFill>
              </a:rPr>
              <a:t>•	“How can we help our kids pause before posting or believing?”</a:t>
            </a:r>
            <a:endParaRPr/>
          </a:p>
          <a:p>
            <a:pPr indent="-431800" lvl="0" marL="457200" rtl="0" algn="l">
              <a:lnSpc>
                <a:spcPct val="100000"/>
              </a:lnSpc>
              <a:spcBef>
                <a:spcPts val="640"/>
              </a:spcBef>
              <a:spcAft>
                <a:spcPts val="0"/>
              </a:spcAft>
              <a:buSzPts val="3200"/>
              <a:buNone/>
            </a:pPr>
            <a:r>
              <a:t/>
            </a:r>
            <a:endParaRPr b="1">
              <a:solidFill>
                <a:schemeClr val="dk1"/>
              </a:solidFill>
            </a:endParaRPr>
          </a:p>
          <a:p>
            <a:pPr indent="-431800" lvl="0" marL="457200" rtl="0" algn="l">
              <a:lnSpc>
                <a:spcPct val="100000"/>
              </a:lnSpc>
              <a:spcBef>
                <a:spcPts val="640"/>
              </a:spcBef>
              <a:spcAft>
                <a:spcPts val="0"/>
              </a:spcAft>
              <a:buSzPts val="3200"/>
              <a:buNone/>
            </a:pPr>
            <a:r>
              <a:t/>
            </a:r>
            <a:endParaRPr>
              <a:solidFill>
                <a:schemeClr val="dk1"/>
              </a:solidFill>
            </a:endParaRPr>
          </a:p>
        </p:txBody>
      </p:sp>
      <p:sp>
        <p:nvSpPr>
          <p:cNvPr id="203" name="Google Shape;203;p27"/>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204" name="Google Shape;204;p27"/>
          <p:cNvGrpSpPr/>
          <p:nvPr/>
        </p:nvGrpSpPr>
        <p:grpSpPr>
          <a:xfrm>
            <a:off x="790770" y="-112458"/>
            <a:ext cx="1427175" cy="786776"/>
            <a:chOff x="0" y="-38100"/>
            <a:chExt cx="373234" cy="205757"/>
          </a:xfrm>
        </p:grpSpPr>
        <p:sp>
          <p:nvSpPr>
            <p:cNvPr id="205" name="Google Shape;205;p27"/>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06" name="Google Shape;206;p27"/>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07" name="Google Shape;207;p27"/>
          <p:cNvGrpSpPr/>
          <p:nvPr/>
        </p:nvGrpSpPr>
        <p:grpSpPr>
          <a:xfrm>
            <a:off x="0" y="-112458"/>
            <a:ext cx="315272" cy="786776"/>
            <a:chOff x="0" y="-38100"/>
            <a:chExt cx="82450" cy="205757"/>
          </a:xfrm>
        </p:grpSpPr>
        <p:sp>
          <p:nvSpPr>
            <p:cNvPr id="208" name="Google Shape;208;p27"/>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09" name="Google Shape;209;p27"/>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10" name="Google Shape;210;p27"/>
          <p:cNvGrpSpPr/>
          <p:nvPr/>
        </p:nvGrpSpPr>
        <p:grpSpPr>
          <a:xfrm>
            <a:off x="0" y="1116904"/>
            <a:ext cx="503883" cy="1931922"/>
            <a:chOff x="0" y="-38100"/>
            <a:chExt cx="131775" cy="505235"/>
          </a:xfrm>
        </p:grpSpPr>
        <p:sp>
          <p:nvSpPr>
            <p:cNvPr id="211" name="Google Shape;211;p27"/>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12" name="Google Shape;212;p27"/>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6" name="Shape 216"/>
        <p:cNvGrpSpPr/>
        <p:nvPr/>
      </p:nvGrpSpPr>
      <p:grpSpPr>
        <a:xfrm>
          <a:off x="0" y="0"/>
          <a:ext cx="0" cy="0"/>
          <a:chOff x="0" y="0"/>
          <a:chExt cx="0" cy="0"/>
        </a:xfrm>
      </p:grpSpPr>
      <p:sp>
        <p:nvSpPr>
          <p:cNvPr id="217" name="Google Shape;217;p4"/>
          <p:cNvSpPr txBox="1"/>
          <p:nvPr>
            <p:ph type="ctrTitle"/>
          </p:nvPr>
        </p:nvSpPr>
        <p:spPr>
          <a:xfrm>
            <a:off x="2693443" y="505258"/>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latin typeface="Bricolage Grotesque"/>
                <a:ea typeface="Bricolage Grotesque"/>
                <a:cs typeface="Bricolage Grotesque"/>
                <a:sym typeface="Bricolage Grotesque"/>
              </a:rPr>
              <a:t>OVERVIEW</a:t>
            </a:r>
            <a:endParaRPr b="1"/>
          </a:p>
        </p:txBody>
      </p:sp>
      <p:sp>
        <p:nvSpPr>
          <p:cNvPr id="218" name="Google Shape;218;p4"/>
          <p:cNvSpPr txBox="1"/>
          <p:nvPr>
            <p:ph idx="1" type="subTitle"/>
          </p:nvPr>
        </p:nvSpPr>
        <p:spPr>
          <a:xfrm>
            <a:off x="6448926" y="2589663"/>
            <a:ext cx="10992912" cy="7059304"/>
          </a:xfrm>
          <a:prstGeom prst="rect">
            <a:avLst/>
          </a:prstGeom>
          <a:noFill/>
          <a:ln>
            <a:noFill/>
          </a:ln>
        </p:spPr>
        <p:txBody>
          <a:bodyPr anchorCtr="0" anchor="t" bIns="45700" lIns="91425" spcFirstLastPara="1" rIns="91425" wrap="square" tIns="45700">
            <a:normAutofit lnSpcReduction="10000"/>
          </a:bodyPr>
          <a:lstStyle/>
          <a:p>
            <a:pPr indent="-571500" lvl="0" marL="596900" rtl="0" algn="l">
              <a:lnSpc>
                <a:spcPct val="100000"/>
              </a:lnSpc>
              <a:spcBef>
                <a:spcPts val="640"/>
              </a:spcBef>
              <a:spcAft>
                <a:spcPts val="0"/>
              </a:spcAft>
              <a:buSzPts val="3200"/>
              <a:buFont typeface="Arial"/>
              <a:buChar char="•"/>
            </a:pPr>
            <a:r>
              <a:rPr lang="en-US" sz="3800">
                <a:solidFill>
                  <a:schemeClr val="dk1"/>
                </a:solidFill>
              </a:rPr>
              <a:t>Presentation on the concept of “disinformation”.</a:t>
            </a:r>
            <a:endParaRPr/>
          </a:p>
          <a:p>
            <a:pPr indent="-571500" lvl="0" marL="596900" rtl="0" algn="l">
              <a:lnSpc>
                <a:spcPct val="100000"/>
              </a:lnSpc>
              <a:spcBef>
                <a:spcPts val="640"/>
              </a:spcBef>
              <a:spcAft>
                <a:spcPts val="0"/>
              </a:spcAft>
              <a:buSzPts val="3200"/>
              <a:buFont typeface="Arial"/>
              <a:buChar char="•"/>
            </a:pPr>
            <a:r>
              <a:rPr lang="en-US" sz="3800">
                <a:solidFill>
                  <a:schemeClr val="dk1"/>
                </a:solidFill>
              </a:rPr>
              <a:t>The role of AI in disseminating disinformation</a:t>
            </a:r>
            <a:endParaRPr/>
          </a:p>
          <a:p>
            <a:pPr indent="-571500" lvl="0" marL="596900" rtl="0" algn="l">
              <a:lnSpc>
                <a:spcPct val="100000"/>
              </a:lnSpc>
              <a:spcBef>
                <a:spcPts val="640"/>
              </a:spcBef>
              <a:spcAft>
                <a:spcPts val="0"/>
              </a:spcAft>
              <a:buSzPts val="3200"/>
              <a:buFont typeface="Arial"/>
              <a:buChar char="•"/>
            </a:pPr>
            <a:r>
              <a:rPr lang="en-US" sz="3800">
                <a:solidFill>
                  <a:schemeClr val="dk1"/>
                </a:solidFill>
              </a:rPr>
              <a:t>The role of AI in detecting disinformation</a:t>
            </a:r>
            <a:endParaRPr/>
          </a:p>
          <a:p>
            <a:pPr indent="-571500" lvl="0" marL="596900" rtl="0" algn="l">
              <a:lnSpc>
                <a:spcPct val="100000"/>
              </a:lnSpc>
              <a:spcBef>
                <a:spcPts val="640"/>
              </a:spcBef>
              <a:spcAft>
                <a:spcPts val="0"/>
              </a:spcAft>
              <a:buSzPts val="3200"/>
              <a:buFont typeface="Arial"/>
              <a:buChar char="•"/>
            </a:pPr>
            <a:r>
              <a:rPr lang="en-US" sz="3800">
                <a:solidFill>
                  <a:schemeClr val="dk1"/>
                </a:solidFill>
              </a:rPr>
              <a:t>Specific AI detection tools</a:t>
            </a:r>
            <a:endParaRPr/>
          </a:p>
          <a:p>
            <a:pPr indent="-571500" lvl="0" marL="596900" rtl="0" algn="l">
              <a:lnSpc>
                <a:spcPct val="100000"/>
              </a:lnSpc>
              <a:spcBef>
                <a:spcPts val="640"/>
              </a:spcBef>
              <a:spcAft>
                <a:spcPts val="0"/>
              </a:spcAft>
              <a:buSzPts val="3200"/>
              <a:buFont typeface="Arial"/>
              <a:buChar char="•"/>
            </a:pPr>
            <a:r>
              <a:rPr lang="en-US" sz="3800">
                <a:solidFill>
                  <a:schemeClr val="dk1"/>
                </a:solidFill>
              </a:rPr>
              <a:t>School leaders play a crucial, strategic role</a:t>
            </a:r>
            <a:endParaRPr/>
          </a:p>
          <a:p>
            <a:pPr indent="-571500" lvl="0" marL="596900" rtl="0" algn="l">
              <a:lnSpc>
                <a:spcPct val="100000"/>
              </a:lnSpc>
              <a:spcBef>
                <a:spcPts val="640"/>
              </a:spcBef>
              <a:spcAft>
                <a:spcPts val="0"/>
              </a:spcAft>
              <a:buSzPts val="3200"/>
              <a:buFont typeface="Arial"/>
              <a:buChar char="•"/>
            </a:pPr>
            <a:r>
              <a:rPr lang="en-US" sz="3800">
                <a:solidFill>
                  <a:schemeClr val="dk1"/>
                </a:solidFill>
              </a:rPr>
              <a:t>Two priorities that need to be undertaken</a:t>
            </a:r>
            <a:endParaRPr/>
          </a:p>
          <a:p>
            <a:pPr indent="-571500" lvl="0" marL="596900" rtl="0" algn="l">
              <a:lnSpc>
                <a:spcPct val="100000"/>
              </a:lnSpc>
              <a:spcBef>
                <a:spcPts val="640"/>
              </a:spcBef>
              <a:spcAft>
                <a:spcPts val="0"/>
              </a:spcAft>
              <a:buSzPts val="3200"/>
              <a:buFont typeface="Arial"/>
              <a:buChar char="•"/>
            </a:pPr>
            <a:r>
              <a:rPr lang="en-US" sz="3800">
                <a:solidFill>
                  <a:schemeClr val="dk1"/>
                </a:solidFill>
              </a:rPr>
              <a:t>Foundations of the Disinformation Risk Audit Tool</a:t>
            </a:r>
            <a:endParaRPr/>
          </a:p>
          <a:p>
            <a:pPr indent="-571500" lvl="0" marL="596900" rtl="0" algn="l">
              <a:lnSpc>
                <a:spcPct val="100000"/>
              </a:lnSpc>
              <a:spcBef>
                <a:spcPts val="640"/>
              </a:spcBef>
              <a:spcAft>
                <a:spcPts val="0"/>
              </a:spcAft>
              <a:buSzPts val="3200"/>
              <a:buFont typeface="Arial"/>
              <a:buChar char="•"/>
            </a:pPr>
            <a:r>
              <a:rPr lang="en-US" sz="3800">
                <a:solidFill>
                  <a:schemeClr val="dk1"/>
                </a:solidFill>
              </a:rPr>
              <a:t>Teachers' AI competencies, essential for combating disinformation</a:t>
            </a:r>
            <a:endParaRPr/>
          </a:p>
          <a:p>
            <a:pPr indent="-571500" lvl="0" marL="596900" rtl="0" algn="l">
              <a:lnSpc>
                <a:spcPct val="100000"/>
              </a:lnSpc>
              <a:spcBef>
                <a:spcPts val="640"/>
              </a:spcBef>
              <a:spcAft>
                <a:spcPts val="0"/>
              </a:spcAft>
              <a:buSzPts val="3200"/>
              <a:buFont typeface="Arial"/>
              <a:buChar char="•"/>
            </a:pPr>
            <a:r>
              <a:rPr lang="en-US" sz="3800">
                <a:solidFill>
                  <a:schemeClr val="dk1"/>
                </a:solidFill>
              </a:rPr>
              <a:t>Simulations</a:t>
            </a:r>
            <a:endParaRPr/>
          </a:p>
          <a:p>
            <a:pPr indent="-571500" lvl="0" marL="596900" rtl="0" algn="l">
              <a:lnSpc>
                <a:spcPct val="100000"/>
              </a:lnSpc>
              <a:spcBef>
                <a:spcPts val="640"/>
              </a:spcBef>
              <a:spcAft>
                <a:spcPts val="0"/>
              </a:spcAft>
              <a:buSzPts val="3200"/>
              <a:buFont typeface="Arial"/>
              <a:buChar char="•"/>
            </a:pPr>
            <a:r>
              <a:rPr lang="en-US" sz="3800">
                <a:solidFill>
                  <a:schemeClr val="dk1"/>
                </a:solidFill>
              </a:rPr>
              <a:t>School body activity for practice</a:t>
            </a:r>
            <a:endParaRPr sz="3800">
              <a:solidFill>
                <a:schemeClr val="dk1"/>
              </a:solidFill>
            </a:endParaRPr>
          </a:p>
          <a:p>
            <a:pPr indent="-431800" lvl="0" marL="457200" rtl="0" algn="l">
              <a:lnSpc>
                <a:spcPct val="100000"/>
              </a:lnSpc>
              <a:spcBef>
                <a:spcPts val="640"/>
              </a:spcBef>
              <a:spcAft>
                <a:spcPts val="0"/>
              </a:spcAft>
              <a:buSzPts val="3200"/>
              <a:buNone/>
            </a:pPr>
            <a:r>
              <a:t/>
            </a:r>
            <a:endParaRPr>
              <a:solidFill>
                <a:schemeClr val="dk1"/>
              </a:solidFill>
            </a:endParaRPr>
          </a:p>
          <a:p>
            <a:pPr indent="-431800" lvl="0" marL="457200" rtl="0" algn="l">
              <a:lnSpc>
                <a:spcPct val="100000"/>
              </a:lnSpc>
              <a:spcBef>
                <a:spcPts val="640"/>
              </a:spcBef>
              <a:spcAft>
                <a:spcPts val="0"/>
              </a:spcAft>
              <a:buSzPts val="3200"/>
              <a:buNone/>
            </a:pPr>
            <a:r>
              <a:t/>
            </a:r>
            <a:endParaRPr b="1">
              <a:solidFill>
                <a:schemeClr val="dk1"/>
              </a:solidFill>
            </a:endParaRPr>
          </a:p>
          <a:p>
            <a:pPr indent="-431800" lvl="0" marL="457200" rtl="0" algn="l">
              <a:lnSpc>
                <a:spcPct val="100000"/>
              </a:lnSpc>
              <a:spcBef>
                <a:spcPts val="640"/>
              </a:spcBef>
              <a:spcAft>
                <a:spcPts val="0"/>
              </a:spcAft>
              <a:buSzPts val="3200"/>
              <a:buNone/>
            </a:pPr>
            <a:r>
              <a:t/>
            </a:r>
            <a:endParaRPr>
              <a:solidFill>
                <a:schemeClr val="dk1"/>
              </a:solidFill>
            </a:endParaRPr>
          </a:p>
        </p:txBody>
      </p:sp>
      <p:sp>
        <p:nvSpPr>
          <p:cNvPr id="219" name="Google Shape;219;p4"/>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220" name="Google Shape;220;p4"/>
          <p:cNvGrpSpPr/>
          <p:nvPr/>
        </p:nvGrpSpPr>
        <p:grpSpPr>
          <a:xfrm>
            <a:off x="790770" y="-112458"/>
            <a:ext cx="1427175" cy="786776"/>
            <a:chOff x="0" y="-38100"/>
            <a:chExt cx="373234" cy="205757"/>
          </a:xfrm>
        </p:grpSpPr>
        <p:sp>
          <p:nvSpPr>
            <p:cNvPr id="221" name="Google Shape;221;p4"/>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22" name="Google Shape;222;p4"/>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23" name="Google Shape;223;p4"/>
          <p:cNvGrpSpPr/>
          <p:nvPr/>
        </p:nvGrpSpPr>
        <p:grpSpPr>
          <a:xfrm>
            <a:off x="0" y="-112458"/>
            <a:ext cx="315272" cy="786776"/>
            <a:chOff x="0" y="-38100"/>
            <a:chExt cx="82450" cy="205757"/>
          </a:xfrm>
        </p:grpSpPr>
        <p:sp>
          <p:nvSpPr>
            <p:cNvPr id="224" name="Google Shape;224;p4"/>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25" name="Google Shape;225;p4"/>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26" name="Google Shape;226;p4"/>
          <p:cNvGrpSpPr/>
          <p:nvPr/>
        </p:nvGrpSpPr>
        <p:grpSpPr>
          <a:xfrm>
            <a:off x="0" y="1116904"/>
            <a:ext cx="503883" cy="1931922"/>
            <a:chOff x="0" y="-38100"/>
            <a:chExt cx="131775" cy="505235"/>
          </a:xfrm>
        </p:grpSpPr>
        <p:sp>
          <p:nvSpPr>
            <p:cNvPr id="227" name="Google Shape;227;p4"/>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28" name="Google Shape;228;p4"/>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229" name="Google Shape;229;p4"/>
          <p:cNvPicPr preferRelativeResize="0"/>
          <p:nvPr/>
        </p:nvPicPr>
        <p:blipFill rotWithShape="1">
          <a:blip r:embed="rId4">
            <a:alphaModFix/>
          </a:blip>
          <a:srcRect b="0" l="0" r="0" t="0"/>
          <a:stretch/>
        </p:blipFill>
        <p:spPr>
          <a:xfrm>
            <a:off x="573433" y="3048822"/>
            <a:ext cx="5536993" cy="5536993"/>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3" name="Shape 233"/>
        <p:cNvGrpSpPr/>
        <p:nvPr/>
      </p:nvGrpSpPr>
      <p:grpSpPr>
        <a:xfrm>
          <a:off x="0" y="0"/>
          <a:ext cx="0" cy="0"/>
          <a:chOff x="0" y="0"/>
          <a:chExt cx="0" cy="0"/>
        </a:xfrm>
      </p:grpSpPr>
      <p:sp>
        <p:nvSpPr>
          <p:cNvPr id="234" name="Google Shape;234;p28"/>
          <p:cNvSpPr/>
          <p:nvPr/>
        </p:nvSpPr>
        <p:spPr>
          <a:xfrm>
            <a:off x="1028700" y="1028700"/>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35" name="Google Shape;235;p28"/>
          <p:cNvSpPr/>
          <p:nvPr/>
        </p:nvSpPr>
        <p:spPr>
          <a:xfrm>
            <a:off x="13797741" y="1028700"/>
            <a:ext cx="4490259" cy="1418136"/>
          </a:xfrm>
          <a:custGeom>
            <a:rect b="b" l="l" r="r" t="t"/>
            <a:pathLst>
              <a:path extrusionOk="0" h="1418136" w="4490259">
                <a:moveTo>
                  <a:pt x="0" y="0"/>
                </a:moveTo>
                <a:lnTo>
                  <a:pt x="4490259" y="0"/>
                </a:lnTo>
                <a:lnTo>
                  <a:pt x="4490259" y="1418136"/>
                </a:lnTo>
                <a:lnTo>
                  <a:pt x="0" y="1418136"/>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36" name="Google Shape;236;p28"/>
          <p:cNvSpPr/>
          <p:nvPr/>
        </p:nvSpPr>
        <p:spPr>
          <a:xfrm>
            <a:off x="7754266" y="8394270"/>
            <a:ext cx="3872623" cy="864030"/>
          </a:xfrm>
          <a:custGeom>
            <a:rect b="b" l="l" r="r" t="t"/>
            <a:pathLst>
              <a:path extrusionOk="0" h="864030" w="3872623">
                <a:moveTo>
                  <a:pt x="0" y="0"/>
                </a:moveTo>
                <a:lnTo>
                  <a:pt x="3872623" y="0"/>
                </a:lnTo>
                <a:lnTo>
                  <a:pt x="3872623" y="864030"/>
                </a:lnTo>
                <a:lnTo>
                  <a:pt x="0" y="864030"/>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237" name="Google Shape;237;p28"/>
          <p:cNvGrpSpPr/>
          <p:nvPr/>
        </p:nvGrpSpPr>
        <p:grpSpPr>
          <a:xfrm>
            <a:off x="6111849" y="2794410"/>
            <a:ext cx="7685891" cy="2168895"/>
            <a:chOff x="0" y="-47625"/>
            <a:chExt cx="1484188" cy="418826"/>
          </a:xfrm>
        </p:grpSpPr>
        <p:sp>
          <p:nvSpPr>
            <p:cNvPr id="238" name="Google Shape;238;p28"/>
            <p:cNvSpPr/>
            <p:nvPr/>
          </p:nvSpPr>
          <p:spPr>
            <a:xfrm>
              <a:off x="0" y="0"/>
              <a:ext cx="1484188" cy="371201"/>
            </a:xfrm>
            <a:custGeom>
              <a:rect b="b" l="l" r="r" t="t"/>
              <a:pathLst>
                <a:path extrusionOk="0" h="371201" w="1484188">
                  <a:moveTo>
                    <a:pt x="30219" y="0"/>
                  </a:moveTo>
                  <a:lnTo>
                    <a:pt x="1453970" y="0"/>
                  </a:lnTo>
                  <a:cubicBezTo>
                    <a:pt x="1470659" y="0"/>
                    <a:pt x="1484188" y="13529"/>
                    <a:pt x="1484188" y="30219"/>
                  </a:cubicBezTo>
                  <a:lnTo>
                    <a:pt x="1484188" y="340982"/>
                  </a:lnTo>
                  <a:cubicBezTo>
                    <a:pt x="1484188" y="357671"/>
                    <a:pt x="1470659" y="371201"/>
                    <a:pt x="1453970" y="371201"/>
                  </a:cubicBezTo>
                  <a:lnTo>
                    <a:pt x="30219" y="371201"/>
                  </a:lnTo>
                  <a:cubicBezTo>
                    <a:pt x="13529" y="371201"/>
                    <a:pt x="0" y="357671"/>
                    <a:pt x="0" y="340982"/>
                  </a:cubicBezTo>
                  <a:lnTo>
                    <a:pt x="0" y="30219"/>
                  </a:lnTo>
                  <a:cubicBezTo>
                    <a:pt x="0" y="13529"/>
                    <a:pt x="13529" y="0"/>
                    <a:pt x="30219" y="0"/>
                  </a:cubicBezTo>
                  <a:close/>
                </a:path>
              </a:pathLst>
            </a:custGeom>
            <a:solidFill>
              <a:srgbClr val="000000">
                <a:alpha val="0"/>
              </a:srgbClr>
            </a:solidFill>
            <a:ln cap="rnd" cmpd="sng" w="2857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39" name="Google Shape;239;p28"/>
            <p:cNvSpPr txBox="1"/>
            <p:nvPr/>
          </p:nvSpPr>
          <p:spPr>
            <a:xfrm>
              <a:off x="0" y="-47625"/>
              <a:ext cx="1484188" cy="418826"/>
            </a:xfrm>
            <a:prstGeom prst="rect">
              <a:avLst/>
            </a:prstGeom>
            <a:noFill/>
            <a:ln>
              <a:noFill/>
            </a:ln>
          </p:spPr>
          <p:txBody>
            <a:bodyPr anchorCtr="0" anchor="b" bIns="50800" lIns="50800" spcFirstLastPara="1" rIns="50800" wrap="square" tIns="50800">
              <a:noAutofit/>
            </a:bodyPr>
            <a:lstStyle/>
            <a:p>
              <a:pPr indent="0" lvl="0" marL="0" marR="0" rtl="0" algn="ctr">
                <a:lnSpc>
                  <a:spcPct val="149944"/>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40" name="Google Shape;240;p28"/>
          <p:cNvGrpSpPr/>
          <p:nvPr/>
        </p:nvGrpSpPr>
        <p:grpSpPr>
          <a:xfrm>
            <a:off x="-696258" y="-1193133"/>
            <a:ext cx="7178388" cy="12095887"/>
            <a:chOff x="0" y="-57150"/>
            <a:chExt cx="1890604" cy="3185748"/>
          </a:xfrm>
        </p:grpSpPr>
        <p:sp>
          <p:nvSpPr>
            <p:cNvPr id="241" name="Google Shape;241;p28"/>
            <p:cNvSpPr/>
            <p:nvPr/>
          </p:nvSpPr>
          <p:spPr>
            <a:xfrm>
              <a:off x="0" y="0"/>
              <a:ext cx="1890604" cy="3128598"/>
            </a:xfrm>
            <a:custGeom>
              <a:rect b="b" l="l" r="r" t="t"/>
              <a:pathLst>
                <a:path extrusionOk="0" h="3128598" w="1890604">
                  <a:moveTo>
                    <a:pt x="0" y="0"/>
                  </a:moveTo>
                  <a:lnTo>
                    <a:pt x="1890604" y="0"/>
                  </a:lnTo>
                  <a:lnTo>
                    <a:pt x="1890604" y="3128598"/>
                  </a:lnTo>
                  <a:lnTo>
                    <a:pt x="0" y="3128598"/>
                  </a:lnTo>
                  <a:close/>
                </a:path>
              </a:pathLst>
            </a:custGeom>
            <a:solidFill>
              <a:srgbClr val="73CEE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42" name="Google Shape;242;p28"/>
            <p:cNvSpPr txBox="1"/>
            <p:nvPr/>
          </p:nvSpPr>
          <p:spPr>
            <a:xfrm>
              <a:off x="0" y="-57150"/>
              <a:ext cx="1890604" cy="3185748"/>
            </a:xfrm>
            <a:prstGeom prst="rect">
              <a:avLst/>
            </a:prstGeom>
            <a:noFill/>
            <a:ln>
              <a:noFill/>
            </a:ln>
          </p:spPr>
          <p:txBody>
            <a:bodyPr anchorCtr="0" anchor="ctr" bIns="50800" lIns="50800" spcFirstLastPara="1" rIns="50800" wrap="square" tIns="50800">
              <a:noAutofit/>
            </a:bodyPr>
            <a:lstStyle/>
            <a:p>
              <a:pPr indent="0" lvl="0" marL="0" marR="0" rtl="0" algn="ctr">
                <a:lnSpc>
                  <a:spcPct val="202166"/>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243" name="Google Shape;243;p28"/>
          <p:cNvSpPr/>
          <p:nvPr/>
        </p:nvSpPr>
        <p:spPr>
          <a:xfrm>
            <a:off x="1028700" y="1042552"/>
            <a:ext cx="3476817" cy="1390433"/>
          </a:xfrm>
          <a:custGeom>
            <a:rect b="b" l="l" r="r" t="t"/>
            <a:pathLst>
              <a:path extrusionOk="0" h="1390433" w="3476817">
                <a:moveTo>
                  <a:pt x="0" y="0"/>
                </a:moveTo>
                <a:lnTo>
                  <a:pt x="3476817" y="0"/>
                </a:lnTo>
                <a:lnTo>
                  <a:pt x="3476817" y="1390432"/>
                </a:lnTo>
                <a:lnTo>
                  <a:pt x="0" y="1390432"/>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44" name="Google Shape;244;p28"/>
          <p:cNvSpPr/>
          <p:nvPr/>
        </p:nvSpPr>
        <p:spPr>
          <a:xfrm rot="-73454">
            <a:off x="16773166" y="5188864"/>
            <a:ext cx="4317980" cy="6690777"/>
          </a:xfrm>
          <a:custGeom>
            <a:rect b="b" l="l" r="r" t="t"/>
            <a:pathLst>
              <a:path extrusionOk="0" h="6690777" w="4317980">
                <a:moveTo>
                  <a:pt x="0" y="0"/>
                </a:moveTo>
                <a:lnTo>
                  <a:pt x="4317980" y="0"/>
                </a:lnTo>
                <a:lnTo>
                  <a:pt x="4317980" y="6690777"/>
                </a:lnTo>
                <a:lnTo>
                  <a:pt x="0" y="6690777"/>
                </a:lnTo>
                <a:lnTo>
                  <a:pt x="0" y="0"/>
                </a:lnTo>
                <a:close/>
              </a:path>
            </a:pathLst>
          </a:custGeom>
          <a:blipFill rotWithShape="1">
            <a:blip r:embed="rId7">
              <a:alphaModFix/>
            </a:blip>
            <a:stretch>
              <a:fillRect b="0" l="-128388"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45" name="Google Shape;245;p28"/>
          <p:cNvSpPr txBox="1"/>
          <p:nvPr/>
        </p:nvSpPr>
        <p:spPr>
          <a:xfrm>
            <a:off x="11884058" y="8384745"/>
            <a:ext cx="5272726" cy="701311"/>
          </a:xfrm>
          <a:prstGeom prst="rect">
            <a:avLst/>
          </a:prstGeom>
          <a:noFill/>
          <a:ln>
            <a:noFill/>
          </a:ln>
        </p:spPr>
        <p:txBody>
          <a:bodyPr anchorCtr="0" anchor="t" bIns="0" lIns="0" spcFirstLastPara="1" rIns="0" wrap="square" tIns="0">
            <a:spAutoFit/>
          </a:bodyPr>
          <a:lstStyle/>
          <a:p>
            <a:pPr indent="0" lvl="0" marL="0" marR="0" rtl="0" algn="just">
              <a:lnSpc>
                <a:spcPct val="115959"/>
              </a:lnSpc>
              <a:spcBef>
                <a:spcPts val="0"/>
              </a:spcBef>
              <a:spcAft>
                <a:spcPts val="0"/>
              </a:spcAft>
              <a:buClr>
                <a:srgbClr val="000000"/>
              </a:buClr>
              <a:buSzPts val="1178"/>
              <a:buFont typeface="Arial"/>
              <a:buNone/>
            </a:pPr>
            <a:r>
              <a:rPr b="0" i="0" lang="en-US" sz="1178" u="none" cap="none" strike="noStrike">
                <a:solidFill>
                  <a:srgbClr val="0C4DA2"/>
                </a:solidFill>
                <a:latin typeface="Helvetica Neue"/>
                <a:ea typeface="Helvetica Neue"/>
                <a:cs typeface="Helvetica Neue"/>
                <a:sym typeface="Helvetica Neue"/>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b="0" i="0" sz="1400" u="none" cap="none" strike="noStrike">
              <a:solidFill>
                <a:srgbClr val="000000"/>
              </a:solidFill>
              <a:latin typeface="Arial"/>
              <a:ea typeface="Arial"/>
              <a:cs typeface="Arial"/>
              <a:sym typeface="Arial"/>
            </a:endParaRPr>
          </a:p>
        </p:txBody>
      </p:sp>
      <p:sp>
        <p:nvSpPr>
          <p:cNvPr id="246" name="Google Shape;246;p28"/>
          <p:cNvSpPr txBox="1"/>
          <p:nvPr/>
        </p:nvSpPr>
        <p:spPr>
          <a:xfrm>
            <a:off x="7911996" y="5295900"/>
            <a:ext cx="8395800" cy="867900"/>
          </a:xfrm>
          <a:prstGeom prst="rect">
            <a:avLst/>
          </a:prstGeom>
          <a:noFill/>
          <a:ln>
            <a:noFill/>
          </a:ln>
        </p:spPr>
        <p:txBody>
          <a:bodyPr anchorCtr="0" anchor="t" bIns="0" lIns="0" spcFirstLastPara="1" rIns="0" wrap="square" tIns="0">
            <a:spAutoFit/>
          </a:bodyPr>
          <a:lstStyle/>
          <a:p>
            <a:pPr indent="0" lvl="0" marL="0" marR="0" rtl="0" algn="just">
              <a:lnSpc>
                <a:spcPct val="135014"/>
              </a:lnSpc>
              <a:spcBef>
                <a:spcPts val="0"/>
              </a:spcBef>
              <a:spcAft>
                <a:spcPts val="0"/>
              </a:spcAft>
              <a:buClr>
                <a:srgbClr val="000000"/>
              </a:buClr>
              <a:buSzPts val="2399"/>
              <a:buFont typeface="Arial"/>
              <a:buNone/>
            </a:pPr>
            <a:r>
              <a:rPr b="0" i="0" lang="en-US" sz="2399" u="none" cap="none" strike="noStrike">
                <a:solidFill>
                  <a:srgbClr val="343434"/>
                </a:solidFill>
                <a:latin typeface="Arial"/>
                <a:ea typeface="Arial"/>
                <a:cs typeface="Arial"/>
                <a:sym typeface="Arial"/>
              </a:rPr>
              <a:t>Presentation understanding the role of school leaders with respect to disinformation in uncertain times</a:t>
            </a:r>
            <a:endParaRPr b="0" i="0" sz="1400" u="none" cap="none" strike="noStrike">
              <a:solidFill>
                <a:srgbClr val="000000"/>
              </a:solidFill>
              <a:latin typeface="Arial"/>
              <a:ea typeface="Arial"/>
              <a:cs typeface="Arial"/>
              <a:sym typeface="Arial"/>
            </a:endParaRPr>
          </a:p>
        </p:txBody>
      </p:sp>
      <p:sp>
        <p:nvSpPr>
          <p:cNvPr id="247" name="Google Shape;247;p28"/>
          <p:cNvSpPr txBox="1"/>
          <p:nvPr/>
        </p:nvSpPr>
        <p:spPr>
          <a:xfrm>
            <a:off x="7029450" y="3395850"/>
            <a:ext cx="11258550" cy="1272977"/>
          </a:xfrm>
          <a:prstGeom prst="rect">
            <a:avLst/>
          </a:prstGeom>
          <a:noFill/>
          <a:ln>
            <a:noFill/>
          </a:ln>
        </p:spPr>
        <p:txBody>
          <a:bodyPr anchorCtr="0" anchor="t" bIns="0" lIns="0" spcFirstLastPara="1" rIns="0" wrap="square" tIns="0">
            <a:spAutoFit/>
          </a:bodyPr>
          <a:lstStyle/>
          <a:p>
            <a:pPr indent="0" lvl="0" marL="0" marR="0" rtl="0" algn="l">
              <a:lnSpc>
                <a:spcPct val="94000"/>
              </a:lnSpc>
              <a:spcBef>
                <a:spcPts val="0"/>
              </a:spcBef>
              <a:spcAft>
                <a:spcPts val="0"/>
              </a:spcAft>
              <a:buClr>
                <a:srgbClr val="000000"/>
              </a:buClr>
              <a:buSzPts val="8800"/>
              <a:buFont typeface="Arial"/>
              <a:buNone/>
            </a:pPr>
            <a:r>
              <a:rPr b="1" i="0" lang="en-US" sz="8800" u="none" cap="none" strike="noStrike">
                <a:solidFill>
                  <a:srgbClr val="343434"/>
                </a:solidFill>
                <a:latin typeface="Arial"/>
                <a:ea typeface="Arial"/>
                <a:cs typeface="Arial"/>
                <a:sym typeface="Arial"/>
              </a:rPr>
              <a:t>Disinformation</a:t>
            </a:r>
            <a:endParaRPr b="0" i="0" sz="8800" u="none" cap="none" strike="noStrike">
              <a:solidFill>
                <a:srgbClr val="000000"/>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1" name="Shape 251"/>
        <p:cNvGrpSpPr/>
        <p:nvPr/>
      </p:nvGrpSpPr>
      <p:grpSpPr>
        <a:xfrm>
          <a:off x="0" y="0"/>
          <a:ext cx="0" cy="0"/>
          <a:chOff x="0" y="0"/>
          <a:chExt cx="0" cy="0"/>
        </a:xfrm>
      </p:grpSpPr>
      <p:sp>
        <p:nvSpPr>
          <p:cNvPr id="252" name="Google Shape;252;p29"/>
          <p:cNvSpPr txBox="1"/>
          <p:nvPr>
            <p:ph type="ctrTitle"/>
          </p:nvPr>
        </p:nvSpPr>
        <p:spPr>
          <a:xfrm>
            <a:off x="2693443" y="505258"/>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Bricolage Grotesque"/>
                <a:ea typeface="Bricolage Grotesque"/>
                <a:cs typeface="Bricolage Grotesque"/>
                <a:sym typeface="Bricolage Grotesque"/>
              </a:rPr>
              <a:t>Key </a:t>
            </a:r>
            <a:r>
              <a:rPr b="1" lang="en-US">
                <a:latin typeface="Bricolage Grotesque"/>
                <a:ea typeface="Bricolage Grotesque"/>
                <a:cs typeface="Bricolage Grotesque"/>
                <a:sym typeface="Bricolage Grotesque"/>
              </a:rPr>
              <a:t>a</a:t>
            </a:r>
            <a:r>
              <a:rPr b="1" lang="en-US">
                <a:solidFill>
                  <a:schemeClr val="dk1"/>
                </a:solidFill>
                <a:latin typeface="Bricolage Grotesque"/>
                <a:ea typeface="Bricolage Grotesque"/>
                <a:cs typeface="Bricolage Grotesque"/>
                <a:sym typeface="Bricolage Grotesque"/>
              </a:rPr>
              <a:t>spects of </a:t>
            </a:r>
            <a:r>
              <a:rPr b="1" lang="en-US">
                <a:latin typeface="Bricolage Grotesque"/>
                <a:ea typeface="Bricolage Grotesque"/>
                <a:cs typeface="Bricolage Grotesque"/>
                <a:sym typeface="Bricolage Grotesque"/>
              </a:rPr>
              <a:t>d</a:t>
            </a:r>
            <a:r>
              <a:rPr b="1" lang="en-US">
                <a:solidFill>
                  <a:schemeClr val="dk1"/>
                </a:solidFill>
                <a:latin typeface="Bricolage Grotesque"/>
                <a:ea typeface="Bricolage Grotesque"/>
                <a:cs typeface="Bricolage Grotesque"/>
                <a:sym typeface="Bricolage Grotesque"/>
              </a:rPr>
              <a:t>isinformation</a:t>
            </a:r>
            <a:endParaRPr b="1"/>
          </a:p>
        </p:txBody>
      </p:sp>
      <p:sp>
        <p:nvSpPr>
          <p:cNvPr id="253" name="Google Shape;253;p29"/>
          <p:cNvSpPr txBox="1"/>
          <p:nvPr>
            <p:ph idx="1" type="subTitle"/>
          </p:nvPr>
        </p:nvSpPr>
        <p:spPr>
          <a:xfrm>
            <a:off x="5941859" y="3048822"/>
            <a:ext cx="11905200" cy="4751100"/>
          </a:xfrm>
          <a:prstGeom prst="rect">
            <a:avLst/>
          </a:prstGeom>
          <a:noFill/>
          <a:ln>
            <a:noFill/>
          </a:ln>
        </p:spPr>
        <p:txBody>
          <a:bodyPr anchorCtr="0" anchor="t" bIns="45700" lIns="91425" spcFirstLastPara="1" rIns="91425" wrap="square" tIns="45700">
            <a:noAutofit/>
          </a:bodyPr>
          <a:lstStyle/>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Intentional and </a:t>
            </a:r>
            <a:r>
              <a:rPr lang="en-US" sz="4000">
                <a:solidFill>
                  <a:schemeClr val="dk1"/>
                </a:solidFill>
              </a:rPr>
              <a:t>s</a:t>
            </a:r>
            <a:r>
              <a:rPr lang="en-US" sz="4000">
                <a:solidFill>
                  <a:schemeClr val="dk1"/>
                </a:solidFill>
                <a:latin typeface="Calibri"/>
                <a:ea typeface="Calibri"/>
                <a:cs typeface="Calibri"/>
                <a:sym typeface="Calibri"/>
              </a:rPr>
              <a:t>trategic </a:t>
            </a:r>
            <a:r>
              <a:rPr lang="en-US" sz="4000">
                <a:solidFill>
                  <a:schemeClr val="dk1"/>
                </a:solidFill>
              </a:rPr>
              <a:t>n</a:t>
            </a:r>
            <a:r>
              <a:rPr lang="en-US" sz="4000">
                <a:solidFill>
                  <a:schemeClr val="dk1"/>
                </a:solidFill>
                <a:latin typeface="Calibri"/>
                <a:ea typeface="Calibri"/>
                <a:cs typeface="Calibri"/>
                <a:sym typeface="Calibri"/>
              </a:rPr>
              <a:t>ature</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Tactics and </a:t>
            </a:r>
            <a:r>
              <a:rPr lang="en-US" sz="4000">
                <a:solidFill>
                  <a:schemeClr val="dk1"/>
                </a:solidFill>
              </a:rPr>
              <a:t>m</a:t>
            </a:r>
            <a:r>
              <a:rPr lang="en-US" sz="4000">
                <a:solidFill>
                  <a:schemeClr val="dk1"/>
                </a:solidFill>
                <a:latin typeface="Calibri"/>
                <a:ea typeface="Calibri"/>
                <a:cs typeface="Calibri"/>
                <a:sym typeface="Calibri"/>
              </a:rPr>
              <a:t>odalities:</a:t>
            </a:r>
            <a:endParaRPr/>
          </a:p>
          <a:p>
            <a:pPr indent="-571500" lvl="1" marL="1054100" rtl="0" algn="l">
              <a:lnSpc>
                <a:spcPct val="100000"/>
              </a:lnSpc>
              <a:spcBef>
                <a:spcPts val="560"/>
              </a:spcBef>
              <a:spcAft>
                <a:spcPts val="0"/>
              </a:spcAft>
              <a:buSzPts val="2800"/>
              <a:buFont typeface="Courier New"/>
              <a:buChar char="o"/>
            </a:pPr>
            <a:r>
              <a:rPr lang="en-US" sz="3600">
                <a:solidFill>
                  <a:schemeClr val="dk1"/>
                </a:solidFill>
                <a:latin typeface="Calibri"/>
                <a:ea typeface="Calibri"/>
                <a:cs typeface="Calibri"/>
                <a:sym typeface="Calibri"/>
              </a:rPr>
              <a:t>Astroturfing</a:t>
            </a:r>
            <a:endParaRPr/>
          </a:p>
          <a:p>
            <a:pPr indent="-571500" lvl="1" marL="1054100" rtl="0" algn="l">
              <a:lnSpc>
                <a:spcPct val="100000"/>
              </a:lnSpc>
              <a:spcBef>
                <a:spcPts val="560"/>
              </a:spcBef>
              <a:spcAft>
                <a:spcPts val="0"/>
              </a:spcAft>
              <a:buSzPts val="2800"/>
              <a:buFont typeface="Courier New"/>
              <a:buChar char="o"/>
            </a:pPr>
            <a:r>
              <a:rPr lang="en-US" sz="3600">
                <a:solidFill>
                  <a:schemeClr val="dk1"/>
                </a:solidFill>
                <a:latin typeface="Calibri"/>
                <a:ea typeface="Calibri"/>
                <a:cs typeface="Calibri"/>
                <a:sym typeface="Calibri"/>
              </a:rPr>
              <a:t>Conspiracy </a:t>
            </a:r>
            <a:r>
              <a:rPr lang="en-US" sz="3600">
                <a:solidFill>
                  <a:schemeClr val="dk1"/>
                </a:solidFill>
              </a:rPr>
              <a:t>t</a:t>
            </a:r>
            <a:r>
              <a:rPr lang="en-US" sz="3600">
                <a:solidFill>
                  <a:schemeClr val="dk1"/>
                </a:solidFill>
                <a:latin typeface="Calibri"/>
                <a:ea typeface="Calibri"/>
                <a:cs typeface="Calibri"/>
                <a:sym typeface="Calibri"/>
              </a:rPr>
              <a:t>heories</a:t>
            </a:r>
            <a:endParaRPr/>
          </a:p>
          <a:p>
            <a:pPr indent="-571500" lvl="1" marL="1054100" rtl="0" algn="l">
              <a:lnSpc>
                <a:spcPct val="100000"/>
              </a:lnSpc>
              <a:spcBef>
                <a:spcPts val="560"/>
              </a:spcBef>
              <a:spcAft>
                <a:spcPts val="0"/>
              </a:spcAft>
              <a:buSzPts val="2800"/>
              <a:buFont typeface="Courier New"/>
              <a:buChar char="o"/>
            </a:pPr>
            <a:r>
              <a:rPr lang="en-US" sz="3600">
                <a:solidFill>
                  <a:schemeClr val="dk1"/>
                </a:solidFill>
                <a:latin typeface="Calibri"/>
                <a:ea typeface="Calibri"/>
                <a:cs typeface="Calibri"/>
                <a:sym typeface="Calibri"/>
              </a:rPr>
              <a:t>Clickbait</a:t>
            </a:r>
            <a:endParaRPr/>
          </a:p>
          <a:p>
            <a:pPr indent="-571500" lvl="1" marL="1054100" rtl="0" algn="l">
              <a:lnSpc>
                <a:spcPct val="100000"/>
              </a:lnSpc>
              <a:spcBef>
                <a:spcPts val="560"/>
              </a:spcBef>
              <a:spcAft>
                <a:spcPts val="0"/>
              </a:spcAft>
              <a:buSzPts val="2800"/>
              <a:buFont typeface="Courier New"/>
              <a:buChar char="o"/>
            </a:pPr>
            <a:r>
              <a:rPr lang="en-US" sz="3600">
                <a:solidFill>
                  <a:schemeClr val="dk1"/>
                </a:solidFill>
                <a:latin typeface="Calibri"/>
                <a:ea typeface="Calibri"/>
                <a:cs typeface="Calibri"/>
                <a:sym typeface="Calibri"/>
              </a:rPr>
              <a:t>Computational </a:t>
            </a:r>
            <a:r>
              <a:rPr lang="en-US" sz="3600">
                <a:solidFill>
                  <a:schemeClr val="dk1"/>
                </a:solidFill>
              </a:rPr>
              <a:t>p</a:t>
            </a:r>
            <a:r>
              <a:rPr lang="en-US" sz="3600">
                <a:solidFill>
                  <a:schemeClr val="dk1"/>
                </a:solidFill>
                <a:latin typeface="Calibri"/>
                <a:ea typeface="Calibri"/>
                <a:cs typeface="Calibri"/>
                <a:sym typeface="Calibri"/>
              </a:rPr>
              <a:t>ropaganda</a:t>
            </a:r>
            <a:endParaRPr/>
          </a:p>
          <a:p>
            <a:pPr indent="-571500" lvl="1" marL="1054100" rtl="0" algn="l">
              <a:lnSpc>
                <a:spcPct val="100000"/>
              </a:lnSpc>
              <a:spcBef>
                <a:spcPts val="560"/>
              </a:spcBef>
              <a:spcAft>
                <a:spcPts val="0"/>
              </a:spcAft>
              <a:buSzPts val="2800"/>
              <a:buFont typeface="Courier New"/>
              <a:buChar char="o"/>
            </a:pPr>
            <a:r>
              <a:rPr lang="en-US" sz="3600">
                <a:solidFill>
                  <a:schemeClr val="dk1"/>
                </a:solidFill>
                <a:latin typeface="Calibri"/>
                <a:ea typeface="Calibri"/>
                <a:cs typeface="Calibri"/>
                <a:sym typeface="Calibri"/>
              </a:rPr>
              <a:t>Internet </a:t>
            </a:r>
            <a:r>
              <a:rPr lang="en-US" sz="3600">
                <a:solidFill>
                  <a:schemeClr val="dk1"/>
                </a:solidFill>
              </a:rPr>
              <a:t>m</a:t>
            </a:r>
            <a:r>
              <a:rPr lang="en-US" sz="3600">
                <a:solidFill>
                  <a:schemeClr val="dk1"/>
                </a:solidFill>
                <a:latin typeface="Calibri"/>
                <a:ea typeface="Calibri"/>
                <a:cs typeface="Calibri"/>
                <a:sym typeface="Calibri"/>
              </a:rPr>
              <a:t>anipulation</a:t>
            </a:r>
            <a:endParaRPr/>
          </a:p>
        </p:txBody>
      </p:sp>
      <p:sp>
        <p:nvSpPr>
          <p:cNvPr id="254" name="Google Shape;254;p29"/>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255" name="Google Shape;255;p29"/>
          <p:cNvGrpSpPr/>
          <p:nvPr/>
        </p:nvGrpSpPr>
        <p:grpSpPr>
          <a:xfrm>
            <a:off x="790770" y="-112458"/>
            <a:ext cx="1427175" cy="786776"/>
            <a:chOff x="0" y="-38100"/>
            <a:chExt cx="373234" cy="205757"/>
          </a:xfrm>
        </p:grpSpPr>
        <p:sp>
          <p:nvSpPr>
            <p:cNvPr id="256" name="Google Shape;256;p29"/>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7" name="Google Shape;257;p29"/>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58" name="Google Shape;258;p29"/>
          <p:cNvGrpSpPr/>
          <p:nvPr/>
        </p:nvGrpSpPr>
        <p:grpSpPr>
          <a:xfrm>
            <a:off x="0" y="-112458"/>
            <a:ext cx="315272" cy="786776"/>
            <a:chOff x="0" y="-38100"/>
            <a:chExt cx="82450" cy="205757"/>
          </a:xfrm>
        </p:grpSpPr>
        <p:sp>
          <p:nvSpPr>
            <p:cNvPr id="259" name="Google Shape;259;p29"/>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60" name="Google Shape;260;p29"/>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61" name="Google Shape;261;p29"/>
          <p:cNvGrpSpPr/>
          <p:nvPr/>
        </p:nvGrpSpPr>
        <p:grpSpPr>
          <a:xfrm>
            <a:off x="0" y="1116904"/>
            <a:ext cx="503883" cy="1931922"/>
            <a:chOff x="0" y="-38100"/>
            <a:chExt cx="131775" cy="505235"/>
          </a:xfrm>
        </p:grpSpPr>
        <p:sp>
          <p:nvSpPr>
            <p:cNvPr id="262" name="Google Shape;262;p29"/>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63" name="Google Shape;263;p29"/>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264" name="Google Shape;264;p29"/>
          <p:cNvPicPr preferRelativeResize="0"/>
          <p:nvPr/>
        </p:nvPicPr>
        <p:blipFill rotWithShape="1">
          <a:blip r:embed="rId4">
            <a:alphaModFix/>
          </a:blip>
          <a:srcRect b="0" l="0" r="0" t="0"/>
          <a:stretch/>
        </p:blipFill>
        <p:spPr>
          <a:xfrm>
            <a:off x="656274" y="2127674"/>
            <a:ext cx="5148214" cy="7722332"/>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2006-08-16T00:00:00Z</dcterms:created>
  <dc:creator>Kyriakos Demetriou;Christiana Karousiou</dc:creator>
</cp:coreProperties>
</file>